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735" r:id="rId2"/>
    <p:sldId id="785" r:id="rId3"/>
    <p:sldId id="786" r:id="rId4"/>
    <p:sldId id="331" r:id="rId5"/>
    <p:sldId id="691" r:id="rId6"/>
    <p:sldId id="686" r:id="rId7"/>
    <p:sldId id="707" r:id="rId8"/>
    <p:sldId id="766" r:id="rId9"/>
    <p:sldId id="769" r:id="rId10"/>
    <p:sldId id="767" r:id="rId11"/>
    <p:sldId id="794" r:id="rId12"/>
    <p:sldId id="771" r:id="rId13"/>
    <p:sldId id="772" r:id="rId14"/>
    <p:sldId id="774" r:id="rId15"/>
    <p:sldId id="775" r:id="rId16"/>
    <p:sldId id="776" r:id="rId17"/>
    <p:sldId id="777" r:id="rId18"/>
    <p:sldId id="778" r:id="rId19"/>
    <p:sldId id="779" r:id="rId20"/>
    <p:sldId id="780" r:id="rId21"/>
    <p:sldId id="781" r:id="rId22"/>
    <p:sldId id="782" r:id="rId23"/>
    <p:sldId id="783" r:id="rId24"/>
    <p:sldId id="788" r:id="rId25"/>
    <p:sldId id="784" r:id="rId26"/>
    <p:sldId id="787" r:id="rId27"/>
    <p:sldId id="789" r:id="rId28"/>
    <p:sldId id="790" r:id="rId29"/>
    <p:sldId id="791" r:id="rId30"/>
    <p:sldId id="793" r:id="rId31"/>
    <p:sldId id="792" r:id="rId32"/>
    <p:sldId id="795" r:id="rId33"/>
    <p:sldId id="806" r:id="rId34"/>
    <p:sldId id="796" r:id="rId35"/>
    <p:sldId id="797" r:id="rId36"/>
    <p:sldId id="799" r:id="rId37"/>
    <p:sldId id="800" r:id="rId38"/>
    <p:sldId id="801" r:id="rId39"/>
    <p:sldId id="804" r:id="rId40"/>
    <p:sldId id="802" r:id="rId41"/>
    <p:sldId id="803" r:id="rId42"/>
    <p:sldId id="805" r:id="rId43"/>
    <p:sldId id="741" r:id="rId44"/>
    <p:sldId id="742" r:id="rId45"/>
    <p:sldId id="743" r:id="rId46"/>
    <p:sldId id="751" r:id="rId47"/>
    <p:sldId id="753" r:id="rId48"/>
    <p:sldId id="716" r:id="rId49"/>
    <p:sldId id="717" r:id="rId50"/>
    <p:sldId id="734" r:id="rId51"/>
    <p:sldId id="807" r:id="rId52"/>
    <p:sldId id="720" r:id="rId53"/>
    <p:sldId id="724" r:id="rId54"/>
    <p:sldId id="726" r:id="rId55"/>
    <p:sldId id="728" r:id="rId56"/>
    <p:sldId id="679" r:id="rId57"/>
    <p:sldId id="733" r:id="rId58"/>
    <p:sldId id="738" r:id="rId59"/>
    <p:sldId id="739" r:id="rId60"/>
    <p:sldId id="684" r:id="rId61"/>
    <p:sldId id="729" r:id="rId62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" initials="" lastIdx="14" clrIdx="0"/>
  <p:cmAuthor id="2" name="Gala" initials="G" lastIdx="23" clrIdx="1">
    <p:extLst>
      <p:ext uri="{19B8F6BF-5375-455C-9EA6-DF929625EA0E}">
        <p15:presenceInfo xmlns:p15="http://schemas.microsoft.com/office/powerpoint/2012/main" userId="Gala" providerId="None"/>
      </p:ext>
    </p:extLst>
  </p:cmAuthor>
  <p:cmAuthor id="3" name="Savostianov Dmytro" initials="SD" lastIdx="10" clrIdx="2"/>
  <p:cmAuthor id="4" name="Volkova Yevgeniia" initials="VY" lastIdx="1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345"/>
    <a:srgbClr val="046C6C"/>
    <a:srgbClr val="74B230"/>
    <a:srgbClr val="5AC67B"/>
    <a:srgbClr val="178D66"/>
    <a:srgbClr val="A87946"/>
    <a:srgbClr val="C08D2C"/>
    <a:srgbClr val="3A726B"/>
    <a:srgbClr val="F20000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08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156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B67FC9A-496E-4E5B-BEE5-FDBE47B2EA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7D8D6BD-50B3-43BF-B94E-2147693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DF8C84-8856-4DFC-B9D6-5C7B3D590B56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C58FA4B-88CC-40D6-AA7A-35D2DB67EB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8A94E03-2585-4FBE-B16D-182B7687D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D5F8B8-5523-4AAA-8196-6F0EC6DC4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998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4CA8AF3-1A08-41B0-B8FC-793F51E4C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37C23A-18E2-4C51-9CBC-2B03EAD079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C3A4E5-18D5-402F-8176-7E14A4C9E789}" type="datetimeFigureOut">
              <a:rPr lang="en-US"/>
              <a:pPr>
                <a:defRPr/>
              </a:pPr>
              <a:t>7/26/2020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82AE9FDB-3FD7-4E1B-A9EF-3BBE6254A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DBCE03D5-BF35-4FFC-B64D-D67D2F6D6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40E166-49F0-4AE6-B093-6AD14F9A0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73564B-D316-41C3-8196-7CCB94171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CC2D72-1505-46E6-9EA1-90F070CB60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17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C2D72-1505-46E6-9EA1-90F070CB60FD}" type="slidenum">
              <a:rPr lang="en-US" altLang="ru-RU" smtClean="0"/>
              <a:pPr>
                <a:defRPr/>
              </a:pPr>
              <a:t>14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380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86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BE3A19-88ED-42D3-9780-00044B94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CBDB-22BF-4A81-ADC4-009601856536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CF6840-0A1E-4E8D-AE9E-C37BF13D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ED3EC9-3698-4F88-B7FC-62F3A63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0A67-FD22-4D08-BD3D-B475C16656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46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4434DA-54C6-463C-98BD-C9B1B36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5EE-249D-46FE-8363-A09CC3B38701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D69DF2-9255-4AA7-95C9-AC64A3E5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C5A585-273E-496D-AD46-20EF625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2A46-08E2-4583-A325-C12A52BBB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70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951789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6E0BE0-F289-4331-804E-A28DCE8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EC97-B869-475B-B886-FE6F3C2E5B5A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D4AEC38-C086-4654-87E5-C0392D8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92771F-8BD3-4129-852B-A08EA9E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EA0D-0F8A-4989-912F-B46C580FDB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09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6842AA-598A-4B60-951C-D202AA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37C-6D94-4FEA-848F-9880278D1BE6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D77D3B-FC6B-4B50-9C54-987F8BE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EBF9DD-558A-4338-879B-8055408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3B7E-7A6B-4B66-B6F2-AF7EDE6A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32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6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30F0A150-5332-4158-8E95-A20AC92D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1E6-0846-463D-A268-5475FC5E1745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BD6F7B90-A655-4233-9370-2B7A834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14B8B3C3-A794-4386-85FB-5EFF09C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D4EA-A59D-4D50-8A59-A6720A80B3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48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3D363D11-1EA1-4788-BDE1-E58A47C0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E79-FEF4-4BB3-B173-F2F90B1A4237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DB8A709D-5E31-4527-9DD2-E3DCD011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10CFC9BE-583D-4E72-8EEC-3DB2DBBA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561A-D144-48E2-B231-C9E20C504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0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C59DD50C-70C7-42FA-8445-08D1DF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EF64-1FD3-4D52-B1B5-70DA41793CC7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45775657-3EC5-46D4-BA36-56BBBF02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88379825-A9B8-43E7-A486-BA0EC3E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5C05-552D-47B1-82C5-B43F9F8610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58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3591ECC3-79DF-402B-A984-739545E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C19F-D478-4739-8E3F-A30A9AD52CAC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C8B044F-7A57-4846-A893-13E0453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B4A644F3-0F32-4636-8046-D6C014A9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A150-6C0F-44BE-85CE-DA4104F22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30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4CE6241E-BEAA-4326-B221-AA569B99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1C7-C214-44B1-AE69-4FB95E546415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6BE5C99-4F3F-4637-9D7E-C6D6351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1AAB9CA7-25C5-4D90-9B76-8B05F74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AD26-E1B0-4549-8063-4E6CF81B83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68D4A734-4781-4E0A-886F-A1C45E3F0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E24E7657-F070-4A0F-9BF1-C8CE06D07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914C64-3B36-430C-9919-C9514BDB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68031-C3A5-4FC5-B2A4-54DE3A93861B}" type="datetimeFigureOut">
              <a:rPr lang="ru-RU"/>
              <a:pPr>
                <a:defRPr/>
              </a:pPr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76FFCF6-BDBD-4ECB-8859-6359D88BA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FBDF4C-1E6B-42B5-A414-50C956C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455AC-E032-4CE6-A76E-EE4FE93C3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="" xmlns:a16="http://schemas.microsoft.com/office/drawing/2014/main" id="{3E0A6C4E-BB42-46A6-8550-CBE04F0159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Fq-a3ltlc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4.jpeg"/><Relationship Id="rId4" Type="http://schemas.openxmlformats.org/officeDocument/2006/relationships/image" Target="../media/image12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34" y="317800"/>
            <a:ext cx="6596127" cy="2395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25" y="2744618"/>
            <a:ext cx="1823357" cy="1763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3593" y="3900405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2" name="Picture 2" descr="EaP-partners-logo-[f]-[1a]-[2017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1" y="5090786"/>
            <a:ext cx="3319822" cy="10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86" y="4953200"/>
            <a:ext cx="3830822" cy="1233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839" y="5047399"/>
            <a:ext cx="1504950" cy="1133475"/>
          </a:xfrm>
          <a:prstGeom prst="rect">
            <a:avLst/>
          </a:prstGeom>
        </p:spPr>
      </p:pic>
      <p:pic>
        <p:nvPicPr>
          <p:cNvPr id="1026" name="Picture 2" descr="Стартував прийом заявок на другий цикл інкубаційної програми для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1" y="5090785"/>
            <a:ext cx="2235375" cy="11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2213" y="3345657"/>
            <a:ext cx="4556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Берз</a:t>
            </a:r>
            <a:r>
              <a:rPr lang="uk-UA" sz="2400" b="1" dirty="0" err="1" smtClean="0"/>
              <a:t>іна</a:t>
            </a:r>
            <a:r>
              <a:rPr lang="uk-UA" sz="2400" b="1" dirty="0" smtClean="0"/>
              <a:t> Світлана Валеріївна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39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433" y="81307"/>
            <a:ext cx="10515600" cy="1325563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Національне агентство з акредитації України</a:t>
            </a:r>
            <a:endParaRPr lang="ru-RU" sz="1800" b="1" dirty="0">
              <a:latin typeface="+mn-lt"/>
            </a:endParaRPr>
          </a:p>
        </p:txBody>
      </p:sp>
      <p:pic>
        <p:nvPicPr>
          <p:cNvPr id="49154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228021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4322" y="4206142"/>
            <a:ext cx="2111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1О156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ISO/IEC 17065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9883" y="4161976"/>
            <a:ext cx="18277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2Н1177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ISO/IEC 170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75" y="223534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5031" y="5011266"/>
            <a:ext cx="1090900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EN ISO/IEC 17065:2014 </a:t>
            </a:r>
            <a:r>
              <a:rPr lang="ru-RU" dirty="0" err="1">
                <a:latin typeface="+mn-lt"/>
              </a:rPr>
              <a:t>Оцінка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відповідності</a:t>
            </a:r>
            <a:r>
              <a:rPr lang="ru-RU" dirty="0">
                <a:latin typeface="+mn-lt"/>
              </a:rPr>
              <a:t>.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органів</a:t>
            </a:r>
            <a:r>
              <a:rPr lang="ru-RU" dirty="0">
                <a:latin typeface="+mn-lt"/>
              </a:rPr>
              <a:t> з </a:t>
            </a:r>
            <a:r>
              <a:rPr lang="ru-RU" dirty="0" err="1">
                <a:latin typeface="+mn-lt"/>
              </a:rPr>
              <a:t>сертифікації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продукції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процесів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послуг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EN ISO/IEC 17065:2012, IDT)</a:t>
            </a:r>
            <a:endParaRPr lang="uk-UA" dirty="0">
              <a:latin typeface="+mn-lt"/>
            </a:endParaRPr>
          </a:p>
          <a:p>
            <a:endParaRPr lang="uk-UA" dirty="0">
              <a:solidFill>
                <a:srgbClr val="333333"/>
              </a:solidFill>
              <a:latin typeface="+mn-lt"/>
            </a:endParaRPr>
          </a:p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ISO/IEC 17025:2017 </a:t>
            </a:r>
            <a:r>
              <a:rPr lang="ru-RU" dirty="0" err="1">
                <a:latin typeface="+mn-lt"/>
              </a:rPr>
              <a:t>Загальні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компетентності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випробувальних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калібрувальних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лабораторій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ISO/IEC 17025:2017, IDT)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245" y="1037524"/>
            <a:ext cx="930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+mn-lt"/>
              </a:rPr>
              <a:t>Підтверджувальні документи (протоколи</a:t>
            </a:r>
            <a:r>
              <a:rPr lang="uk-UA" dirty="0">
                <a:latin typeface="+mn-lt"/>
              </a:rPr>
              <a:t>, сертифікати відповідності)</a:t>
            </a:r>
            <a:r>
              <a:rPr lang="ru-RU" dirty="0">
                <a:latin typeface="+mn-lt"/>
              </a:rPr>
              <a:t> </a:t>
            </a:r>
          </a:p>
          <a:p>
            <a:pPr algn="ctr"/>
            <a:r>
              <a:rPr lang="uk-UA" dirty="0" smtClean="0">
                <a:latin typeface="+mn-lt"/>
              </a:rPr>
              <a:t>повинні містити зображення знаку акредитації та/або </a:t>
            </a:r>
          </a:p>
          <a:p>
            <a:pPr algn="ctr"/>
            <a:r>
              <a:rPr lang="uk-UA" dirty="0" smtClean="0">
                <a:latin typeface="+mn-lt"/>
              </a:rPr>
              <a:t>посилання на статус акредитації органу з сертифікації з боку НААУ</a:t>
            </a:r>
            <a:endParaRPr lang="uk-UA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364" y="3297740"/>
            <a:ext cx="220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</a:t>
            </a:r>
          </a:p>
          <a:p>
            <a:pPr algn="ctr"/>
            <a:r>
              <a:rPr lang="uk-UA" b="1" dirty="0">
                <a:latin typeface="+mn-lt"/>
              </a:rPr>
              <a:t>акредитованих ООВ</a:t>
            </a:r>
            <a:endParaRPr lang="ru-RU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1" y="1513402"/>
            <a:ext cx="1807214" cy="17843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B5D349B8-9DCB-45EB-9F2D-B77D2ADAEA88}"/>
              </a:ext>
            </a:extLst>
          </p:cNvPr>
          <p:cNvCxnSpPr/>
          <p:nvPr/>
        </p:nvCxnSpPr>
        <p:spPr>
          <a:xfrm flipH="1">
            <a:off x="7870031" y="3742424"/>
            <a:ext cx="1336430" cy="5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E7B7779-F3FF-47C0-8EA5-83AE95DF8397}"/>
              </a:ext>
            </a:extLst>
          </p:cNvPr>
          <p:cNvSpPr/>
          <p:nvPr/>
        </p:nvSpPr>
        <p:spPr>
          <a:xfrm>
            <a:off x="8662414" y="3409762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Реєстраційний</a:t>
            </a:r>
            <a:r>
              <a:rPr lang="ru-RU" sz="1400" dirty="0"/>
              <a:t> номер ООВ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B5334B1-F0FA-4D0C-B6B8-058282CCD530}"/>
              </a:ext>
            </a:extLst>
          </p:cNvPr>
          <p:cNvSpPr/>
          <p:nvPr/>
        </p:nvSpPr>
        <p:spPr>
          <a:xfrm>
            <a:off x="9262239" y="4138667"/>
            <a:ext cx="257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Стандарт, на </a:t>
            </a:r>
            <a:r>
              <a:rPr lang="ru-RU" sz="1400" dirty="0" err="1"/>
              <a:t>відповідність</a:t>
            </a:r>
            <a:r>
              <a:rPr lang="ru-RU" sz="1400" dirty="0"/>
              <a:t>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акредитовано</a:t>
            </a:r>
            <a:r>
              <a:rPr lang="ru-RU" sz="1400" dirty="0"/>
              <a:t> ООВ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97648BC5-76A5-48A1-A555-2501918FC940}"/>
              </a:ext>
            </a:extLst>
          </p:cNvPr>
          <p:cNvCxnSpPr>
            <a:cxnSpLocks/>
          </p:cNvCxnSpPr>
          <p:nvPr/>
        </p:nvCxnSpPr>
        <p:spPr>
          <a:xfrm flipH="1">
            <a:off x="8359576" y="4376134"/>
            <a:ext cx="1030909" cy="195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6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Аналітично-дослідна випробувальна лабораторія «Текстиль-ТЕСТ»(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8" y="163286"/>
            <a:ext cx="4698560" cy="66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krivbasscenter.dp.ua/doc/Ocinka/20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34" y="163286"/>
            <a:ext cx="4669672" cy="66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7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Главная - ООО &quot;Адаман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3" y="686792"/>
            <a:ext cx="5169152" cy="35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Военная форма в интернет-магазинах Украины - Главный новостной портал  города Днеп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47" y="686792"/>
            <a:ext cx="6112850" cy="35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Картинки ткань в рулоне, Стоковые Фотографии и Роялти-Фри Изображения ткань  в рулоне | Depositphotos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08" y="4244472"/>
            <a:ext cx="3726089" cy="24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18" y="4500663"/>
            <a:ext cx="3600450" cy="1971675"/>
          </a:xfrm>
          <a:prstGeom prst="rect">
            <a:avLst/>
          </a:prstGeom>
        </p:spPr>
      </p:pic>
      <p:pic>
        <p:nvPicPr>
          <p:cNvPr id="1040" name="Picture 16" descr="Матрас The HOME Tiffany / Тифани - Matrolux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19" y="4887966"/>
            <a:ext cx="4260289" cy="17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8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6269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Натуральні –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Бавовна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8053"/>
            <a:ext cx="10755086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200" dirty="0" smtClean="0"/>
              <a:t>           М'яка, легка, комфортна, практична, "дихаюча", добре вбирає вологу.</a:t>
            </a:r>
            <a:endParaRPr lang="uk-UA" sz="1000" dirty="0" smtClean="0"/>
          </a:p>
          <a:p>
            <a:pPr marL="0" indent="0">
              <a:buNone/>
            </a:pPr>
            <a:r>
              <a:rPr lang="uk-UA" sz="2200" dirty="0" smtClean="0"/>
              <a:t>           Всі види одягу. Дуже міцна, добре </a:t>
            </a:r>
            <a:r>
              <a:rPr lang="uk-UA" sz="2200" dirty="0" err="1" smtClean="0"/>
              <a:t>переносить</a:t>
            </a:r>
            <a:r>
              <a:rPr lang="uk-UA" sz="2200" dirty="0" smtClean="0"/>
              <a:t> прання при високих температурах, легко забарвлюється, </a:t>
            </a:r>
            <a:r>
              <a:rPr lang="uk-UA" sz="2200" dirty="0" err="1" smtClean="0"/>
              <a:t>гіпоалергенна</a:t>
            </a:r>
            <a:r>
              <a:rPr lang="uk-UA" sz="2200" dirty="0" smtClean="0"/>
              <a:t>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r>
              <a:rPr lang="uk-UA" sz="2200" dirty="0"/>
              <a:t> </a:t>
            </a:r>
            <a:r>
              <a:rPr lang="uk-UA" sz="2200" dirty="0" smtClean="0"/>
              <a:t>           Тканина мнеться, "сідає" на 10-15%, швидко зношується і вицвітає</a:t>
            </a:r>
          </a:p>
          <a:p>
            <a:pPr marL="0" indent="0">
              <a:buNone/>
            </a:pPr>
            <a:r>
              <a:rPr lang="uk-UA" sz="2200" dirty="0" smtClean="0"/>
              <a:t>            Висока</a:t>
            </a:r>
            <a:r>
              <a:rPr lang="uk-UA" sz="2200" b="1" dirty="0" smtClean="0"/>
              <a:t> </a:t>
            </a:r>
            <a:r>
              <a:rPr lang="uk-UA" sz="2200" dirty="0" smtClean="0"/>
              <a:t>схильність до зминання. Може хімічно оброблятися для зменшення зминання. Неопрацьована бавовна може давати усадку до 10-15%. Хімічно оброблена "сідає" на 3%.           </a:t>
            </a:r>
            <a:endParaRPr lang="uk-UA" sz="1000" dirty="0" smtClean="0"/>
          </a:p>
          <a:p>
            <a:pPr marL="0" indent="0">
              <a:buNone/>
            </a:pPr>
            <a:endParaRPr lang="uk-UA" sz="1000" dirty="0"/>
          </a:p>
          <a:p>
            <a:pPr marL="0" indent="0">
              <a:buNone/>
            </a:pPr>
            <a:r>
              <a:rPr lang="uk-UA" sz="2200" dirty="0" smtClean="0"/>
              <a:t>              Прання в гарячій воді (при температурі води нижче 60°С плями не виводяться).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pPr marL="0" indent="0">
              <a:buNone/>
            </a:pPr>
            <a:r>
              <a:rPr lang="uk-UA" sz="2200" b="1" dirty="0" smtClean="0"/>
              <a:t>Можливі назви: </a:t>
            </a:r>
            <a:r>
              <a:rPr lang="uk-UA" sz="2200" dirty="0" err="1" smtClean="0"/>
              <a:t>жаккард</a:t>
            </a:r>
            <a:r>
              <a:rPr lang="uk-UA" sz="2200" dirty="0" smtClean="0"/>
              <a:t>, сатин, </a:t>
            </a:r>
            <a:r>
              <a:rPr lang="uk-UA" sz="2200" dirty="0" err="1" smtClean="0"/>
              <a:t>денім</a:t>
            </a:r>
            <a:r>
              <a:rPr lang="uk-UA" sz="2200" dirty="0" smtClean="0"/>
              <a:t>, котон, шифон, ситець, фланель, плюш, </a:t>
            </a:r>
            <a:r>
              <a:rPr lang="uk-UA" sz="2200" dirty="0" err="1" smtClean="0"/>
              <a:t>плащівка</a:t>
            </a:r>
            <a:r>
              <a:rPr lang="uk-UA" sz="2200" dirty="0" smtClean="0"/>
              <a:t>, оксамит, перкаль, сукно, прошва, </a:t>
            </a:r>
            <a:r>
              <a:rPr lang="uk-UA" sz="2200" dirty="0" err="1" smtClean="0"/>
              <a:t>інтерлок</a:t>
            </a:r>
            <a:r>
              <a:rPr lang="uk-UA" sz="2200" dirty="0" smtClean="0"/>
              <a:t>, габардин, махра, бязь, гіпюр, вельвет, тик, поплін.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99" y="2351362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68408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13633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9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465" y="480380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Натуральні –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Льон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024" y="750279"/>
            <a:ext cx="10755086" cy="4351338"/>
          </a:xfrm>
        </p:spPr>
        <p:txBody>
          <a:bodyPr/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err="1" smtClean="0"/>
              <a:t>Костюми</a:t>
            </a:r>
            <a:r>
              <a:rPr lang="ru-RU" sz="2400" dirty="0" smtClean="0"/>
              <a:t>, </a:t>
            </a:r>
            <a:r>
              <a:rPr lang="ru-RU" sz="2400" dirty="0" err="1" smtClean="0"/>
              <a:t>піджаки</a:t>
            </a:r>
            <a:r>
              <a:rPr lang="ru-RU" sz="2400" dirty="0" smtClean="0"/>
              <a:t>, брюки, </a:t>
            </a:r>
            <a:r>
              <a:rPr lang="ru-RU" sz="2400" dirty="0" err="1" smtClean="0"/>
              <a:t>спідниц</a:t>
            </a:r>
            <a:r>
              <a:rPr lang="uk-UA" sz="2400" dirty="0" smtClean="0"/>
              <a:t>і</a:t>
            </a:r>
            <a:r>
              <a:rPr lang="ru-RU" sz="2400" dirty="0" smtClean="0"/>
              <a:t>, </a:t>
            </a:r>
            <a:r>
              <a:rPr lang="ru-RU" sz="2400" dirty="0" err="1" smtClean="0"/>
              <a:t>шорти</a:t>
            </a:r>
            <a:r>
              <a:rPr lang="ru-RU" sz="2400" dirty="0" smtClean="0"/>
              <a:t>, </a:t>
            </a:r>
            <a:r>
              <a:rPr lang="ru-RU" sz="2400" dirty="0" err="1"/>
              <a:t>ідеальний</a:t>
            </a:r>
            <a:r>
              <a:rPr lang="ru-RU" sz="2400" dirty="0"/>
              <a:t> для </a:t>
            </a:r>
            <a:r>
              <a:rPr lang="ru-RU" sz="2400" dirty="0" err="1"/>
              <a:t>суконь</a:t>
            </a:r>
            <a:r>
              <a:rPr lang="ru-RU" sz="2400" dirty="0"/>
              <a:t> і </a:t>
            </a:r>
            <a:r>
              <a:rPr lang="ru-RU" sz="2400" dirty="0" err="1"/>
              <a:t>постільної</a:t>
            </a:r>
            <a:r>
              <a:rPr lang="ru-RU" sz="2400" dirty="0"/>
              <a:t> </a:t>
            </a:r>
            <a:r>
              <a:rPr lang="ru-RU" sz="2400" dirty="0" err="1" smtClean="0"/>
              <a:t>білизни</a:t>
            </a:r>
            <a:r>
              <a:rPr lang="ru-RU" sz="2400" dirty="0" smtClean="0"/>
              <a:t>. </a:t>
            </a: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</a:t>
            </a:r>
            <a:r>
              <a:rPr lang="ru-RU" sz="2400" dirty="0" err="1" smtClean="0"/>
              <a:t>М'який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зручний</a:t>
            </a:r>
            <a:r>
              <a:rPr lang="ru-RU" sz="2400" dirty="0"/>
              <a:t>, легко </a:t>
            </a:r>
            <a:r>
              <a:rPr lang="ru-RU" sz="2400" dirty="0" err="1"/>
              <a:t>вбирає</a:t>
            </a:r>
            <a:r>
              <a:rPr lang="ru-RU" sz="2400" dirty="0"/>
              <a:t> </a:t>
            </a:r>
            <a:r>
              <a:rPr lang="ru-RU" sz="2400" dirty="0" err="1"/>
              <a:t>вологу</a:t>
            </a:r>
            <a:r>
              <a:rPr lang="ru-RU" sz="2400" dirty="0"/>
              <a:t>, "</a:t>
            </a:r>
            <a:r>
              <a:rPr lang="ru-RU" sz="2400" dirty="0" err="1" smtClean="0"/>
              <a:t>дихає</a:t>
            </a:r>
            <a:r>
              <a:rPr lang="ru-RU" sz="2400" dirty="0" smtClean="0"/>
              <a:t>". </a:t>
            </a:r>
            <a:r>
              <a:rPr lang="ru-RU" sz="2400" dirty="0" err="1" smtClean="0"/>
              <a:t>Міцний</a:t>
            </a:r>
            <a:r>
              <a:rPr lang="ru-RU" sz="2400" dirty="0"/>
              <a:t>, в </a:t>
            </a:r>
            <a:r>
              <a:rPr lang="ru-RU" sz="2400" dirty="0" err="1"/>
              <a:t>порівнянні</a:t>
            </a:r>
            <a:r>
              <a:rPr lang="ru-RU" sz="2400" dirty="0"/>
              <a:t> з </a:t>
            </a:r>
            <a:r>
              <a:rPr lang="ru-RU" sz="2400" dirty="0" err="1"/>
              <a:t>іншими</a:t>
            </a:r>
            <a:r>
              <a:rPr lang="ru-RU" sz="2400" dirty="0"/>
              <a:t> тканинами </a:t>
            </a:r>
            <a:r>
              <a:rPr lang="ru-RU" sz="2400" dirty="0" err="1"/>
              <a:t>довше</a:t>
            </a:r>
            <a:r>
              <a:rPr lang="ru-RU" sz="2400" dirty="0"/>
              <a:t> </a:t>
            </a:r>
            <a:r>
              <a:rPr lang="ru-RU" sz="2400" dirty="0" err="1"/>
              <a:t>залишається</a:t>
            </a:r>
            <a:r>
              <a:rPr lang="ru-RU" sz="2400" dirty="0"/>
              <a:t> чистим, </a:t>
            </a:r>
            <a:r>
              <a:rPr lang="ru-RU" sz="2400" dirty="0" err="1" smtClean="0"/>
              <a:t>зносостійкий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</a:t>
            </a:r>
            <a:r>
              <a:rPr lang="ru-RU" sz="2400" dirty="0" err="1" smtClean="0"/>
              <a:t>Мнеться</a:t>
            </a:r>
            <a:r>
              <a:rPr lang="ru-RU" sz="2400" dirty="0"/>
              <a:t>, не </a:t>
            </a:r>
            <a:r>
              <a:rPr lang="ru-RU" sz="2400" dirty="0" err="1" smtClean="0"/>
              <a:t>розтягується</a:t>
            </a:r>
            <a:r>
              <a:rPr lang="ru-RU" sz="2400" dirty="0" smtClean="0"/>
              <a:t>.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b="1" dirty="0"/>
              <a:t> </a:t>
            </a:r>
            <a:r>
              <a:rPr lang="uk-UA" sz="2400" dirty="0"/>
              <a:t>с</a:t>
            </a:r>
            <a:r>
              <a:rPr lang="ru-RU" sz="2400" dirty="0" err="1"/>
              <a:t>хильність</a:t>
            </a:r>
            <a:r>
              <a:rPr lang="ru-RU" sz="2400" dirty="0"/>
              <a:t> до </a:t>
            </a:r>
            <a:r>
              <a:rPr lang="ru-RU" sz="2400" dirty="0" err="1"/>
              <a:t>зминання</a:t>
            </a:r>
            <a:r>
              <a:rPr lang="ru-RU" sz="2400" dirty="0"/>
              <a:t> та усадки.</a:t>
            </a:r>
          </a:p>
          <a:p>
            <a:endParaRPr lang="ru-RU" sz="1000" dirty="0" smtClean="0"/>
          </a:p>
          <a:p>
            <a:r>
              <a:rPr lang="ru-RU" sz="2400" dirty="0" smtClean="0"/>
              <a:t>         Легко </a:t>
            </a:r>
            <a:r>
              <a:rPr lang="ru-RU" sz="2400" dirty="0" err="1"/>
              <a:t>відпирається</a:t>
            </a:r>
            <a:r>
              <a:rPr lang="ru-RU" sz="2400" dirty="0"/>
              <a:t> при </a:t>
            </a:r>
            <a:r>
              <a:rPr lang="ru-RU" sz="2400" dirty="0" smtClean="0"/>
              <a:t>60°С.</a:t>
            </a:r>
          </a:p>
          <a:p>
            <a:pPr marL="0" indent="0">
              <a:buNone/>
            </a:pPr>
            <a:r>
              <a:rPr lang="ru-RU" sz="2400" dirty="0" smtClean="0"/>
              <a:t>            Добре </a:t>
            </a:r>
            <a:r>
              <a:rPr lang="ru-RU" sz="2400" dirty="0"/>
              <a:t>переносить </a:t>
            </a:r>
            <a:r>
              <a:rPr lang="ru-RU" sz="2400" dirty="0" err="1"/>
              <a:t>високотемпературне</a:t>
            </a:r>
            <a:r>
              <a:rPr lang="ru-RU" sz="2400" dirty="0"/>
              <a:t> </a:t>
            </a:r>
            <a:r>
              <a:rPr lang="ru-RU" sz="2400" dirty="0" err="1" smtClean="0"/>
              <a:t>прасування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r>
              <a:rPr lang="uk-UA" sz="2400" b="1" dirty="0"/>
              <a:t>Можливі назви: </a:t>
            </a:r>
            <a:r>
              <a:rPr lang="ru-RU" sz="2400" dirty="0" smtClean="0"/>
              <a:t>виссон</a:t>
            </a:r>
            <a:r>
              <a:rPr lang="ru-RU" sz="2400" dirty="0"/>
              <a:t>, равендук, батист, дамаст, тик, коломенок, парусина, полотно, рогожка, </a:t>
            </a:r>
            <a:r>
              <a:rPr lang="ru-RU" sz="2400" dirty="0" err="1"/>
              <a:t>мішковина</a:t>
            </a:r>
            <a:r>
              <a:rPr lang="ru-RU" sz="2400" dirty="0"/>
              <a:t>, </a:t>
            </a:r>
            <a:r>
              <a:rPr lang="ru-RU" sz="2400" dirty="0" err="1" smtClean="0"/>
              <a:t>бортівка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>
              <a:buNone/>
            </a:pPr>
            <a:endParaRPr lang="uk-UA" sz="1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31" y="3426814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69" y="2096153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05" y="4400878"/>
            <a:ext cx="746345" cy="8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3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6269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Натуральні – </a:t>
            </a: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Вовна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8053"/>
            <a:ext cx="10755086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Костюми, брюки, піджаки, трикотаж, спідня білизна, шкарпетки, пальто, формений одяг, головні убори, шарфи, куртки, ковдри, фіранки, рюкзаки, сумки.</a:t>
            </a:r>
          </a:p>
          <a:p>
            <a:pPr marL="0" indent="0">
              <a:buNone/>
            </a:pPr>
            <a:endParaRPr lang="uk-UA" sz="1200" dirty="0" smtClean="0"/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Зручна, дуже еластична, вбирає вологу.  Добре захищає від холоду і спеки (навіть при високій вологості), </a:t>
            </a:r>
            <a:r>
              <a:rPr lang="uk-UA" sz="2400" dirty="0" err="1" smtClean="0"/>
              <a:t>гіпоалергенна</a:t>
            </a:r>
            <a:r>
              <a:rPr lang="uk-UA" sz="2400" dirty="0" smtClean="0"/>
              <a:t>, не мнеться, легко кроїться і </a:t>
            </a:r>
            <a:r>
              <a:rPr lang="uk-UA" sz="2400" dirty="0" err="1" smtClean="0"/>
              <a:t>шиється</a:t>
            </a:r>
            <a:r>
              <a:rPr lang="uk-UA" sz="2400" dirty="0" smtClean="0"/>
              <a:t>, не вбирає запахи.</a:t>
            </a:r>
            <a:r>
              <a:rPr lang="uk-UA" sz="2400" b="1" dirty="0" smtClean="0"/>
              <a:t> </a:t>
            </a:r>
            <a:r>
              <a:rPr lang="uk-UA" sz="2400" dirty="0" smtClean="0"/>
              <a:t>Низька схильність до зминання.</a:t>
            </a:r>
          </a:p>
          <a:p>
            <a:pPr marL="0" indent="0">
              <a:buNone/>
            </a:pPr>
            <a:endParaRPr lang="uk-UA" sz="1000" dirty="0"/>
          </a:p>
          <a:p>
            <a:pPr marL="0" indent="0">
              <a:buNone/>
            </a:pPr>
            <a:r>
              <a:rPr lang="uk-UA" sz="2400" dirty="0" smtClean="0"/>
              <a:t>           Дуже висока усадка при неправильному пранні. Біла вовна часто жовтіє після впливу сонячних променів. Піддається ураженню </a:t>
            </a:r>
            <a:r>
              <a:rPr lang="uk-UA" sz="2400" dirty="0" err="1" smtClean="0"/>
              <a:t>моллю</a:t>
            </a:r>
            <a:r>
              <a:rPr lang="uk-UA" sz="2400" dirty="0" smtClean="0"/>
              <a:t>.</a:t>
            </a:r>
          </a:p>
          <a:p>
            <a:pPr marL="0" indent="0">
              <a:buNone/>
            </a:pPr>
            <a:endParaRPr lang="uk-UA" sz="500" dirty="0" smtClean="0"/>
          </a:p>
          <a:p>
            <a:pPr marL="0" indent="0">
              <a:buNone/>
            </a:pPr>
            <a:r>
              <a:rPr lang="uk-UA" sz="2400" dirty="0" smtClean="0"/>
              <a:t>            Стійка до забруднення, але вимагає дбайливого ставлення. 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</a:t>
            </a:r>
            <a:r>
              <a:rPr lang="uk-UA" sz="2400" dirty="0" err="1" smtClean="0"/>
              <a:t>Переться</a:t>
            </a:r>
            <a:r>
              <a:rPr lang="uk-UA" sz="2400" dirty="0" smtClean="0"/>
              <a:t> вручну або в машині в режимі "вовна". Потребує застосування спеціальних мийних засобів. "Сідає" при пранні в теплій/гарячій воді.</a:t>
            </a:r>
          </a:p>
          <a:p>
            <a:pPr marL="0" indent="0">
              <a:buNone/>
            </a:pPr>
            <a:r>
              <a:rPr lang="uk-UA" sz="2400" b="1" dirty="0" smtClean="0"/>
              <a:t>Можливі назви: </a:t>
            </a:r>
            <a:r>
              <a:rPr lang="uk-UA" sz="2400" dirty="0" smtClean="0"/>
              <a:t>кашемір, твід, плюш, фетр, репс, габардин, букле, шотландка, верблюжа шерсть, ангора.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28" y="3234918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9" y="1837148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52" y="4375596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9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Натуральні – </a:t>
            </a: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Шовк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8053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Плаття, блузи, сорочки, краватки, підкладки, постільна білизна, скатертини, стрічки, шийні хустки, гардини, портьєри.</a:t>
            </a:r>
          </a:p>
          <a:p>
            <a:pPr marL="0" indent="0">
              <a:buNone/>
            </a:pPr>
            <a:r>
              <a:rPr lang="uk-UA" sz="2400" dirty="0" smtClean="0"/>
              <a:t> </a:t>
            </a:r>
          </a:p>
          <a:p>
            <a:pPr marL="0" indent="0">
              <a:buNone/>
            </a:pPr>
            <a:r>
              <a:rPr lang="uk-UA" sz="2400" dirty="0" smtClean="0"/>
              <a:t>            Добре абсорбує вологу, повітропроникний, не викликає подразнення, не мнеться, ідеальний для драпірування. Низька схильність до зминання.</a:t>
            </a:r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r>
              <a:rPr lang="uk-UA" sz="2400" dirty="0" smtClean="0"/>
              <a:t>            Складний в крої і шитті, рідини залишають на матеріалі </a:t>
            </a:r>
            <a:r>
              <a:rPr lang="uk-UA" sz="2400" dirty="0" err="1" smtClean="0"/>
              <a:t>потьоки</a:t>
            </a:r>
            <a:r>
              <a:rPr lang="uk-UA" sz="2400" dirty="0" smtClean="0"/>
              <a:t>, при неправильному догляді може втратити форму або порватися.</a:t>
            </a:r>
          </a:p>
          <a:p>
            <a:pPr marL="0" indent="0">
              <a:buNone/>
            </a:pPr>
            <a:r>
              <a:rPr lang="uk-UA" sz="2400" dirty="0" smtClean="0"/>
              <a:t>            Вимагає делікатного догляду та ручного прання при температурі не вище 40°С.</a:t>
            </a:r>
          </a:p>
          <a:p>
            <a:pPr marL="0" indent="0">
              <a:buNone/>
            </a:pPr>
            <a:r>
              <a:rPr lang="uk-UA" sz="2400" dirty="0" smtClean="0"/>
              <a:t>            Не можна віджимати, сушити на сонці і поблизу штучних джерел тепла.     </a:t>
            </a:r>
          </a:p>
          <a:p>
            <a:pPr marL="0" indent="0">
              <a:buNone/>
            </a:pPr>
            <a:r>
              <a:rPr lang="uk-UA" sz="2400" dirty="0" smtClean="0"/>
              <a:t>            Прасувати при слабкому нагріванні, поки одяг ще вологий. </a:t>
            </a:r>
          </a:p>
          <a:p>
            <a:pPr marL="0" indent="0">
              <a:buNone/>
            </a:pPr>
            <a:r>
              <a:rPr lang="uk-UA" sz="2400" b="1" dirty="0" smtClean="0"/>
              <a:t>Можливі назви: </a:t>
            </a:r>
            <a:r>
              <a:rPr lang="uk-UA" sz="2400" dirty="0" smtClean="0"/>
              <a:t>креп, батист, атлас, </a:t>
            </a:r>
            <a:r>
              <a:rPr lang="uk-UA" sz="2400" dirty="0" err="1" smtClean="0"/>
              <a:t>органза</a:t>
            </a:r>
            <a:r>
              <a:rPr lang="uk-UA" sz="2400" dirty="0" smtClean="0"/>
              <a:t>, парча, </a:t>
            </a:r>
            <a:r>
              <a:rPr lang="uk-UA" sz="2400" dirty="0" err="1" smtClean="0"/>
              <a:t>шармез</a:t>
            </a:r>
            <a:r>
              <a:rPr lang="uk-UA" sz="2400" dirty="0" smtClean="0"/>
              <a:t>, газ, туаль, шифон, сатин, фуляр, </a:t>
            </a:r>
            <a:r>
              <a:rPr lang="uk-UA" sz="2400" dirty="0" err="1" smtClean="0"/>
              <a:t>епонтаж</a:t>
            </a:r>
            <a:r>
              <a:rPr lang="uk-UA" sz="2400" dirty="0" smtClean="0"/>
              <a:t>, тафта, оксамит, гобелен, чесуча.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28" y="3186232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9" y="1978662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70" y="4397084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Штучні –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Віскоза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8053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Блузки, сукні, спідниці, легкий трикотаж, підкладки, стьобаний одяг, стьобані ковдри, постільна білизна, штори, килими, скатертини, штучне </a:t>
            </a:r>
            <a:r>
              <a:rPr lang="uk-UA" sz="2400" dirty="0" err="1" smtClean="0"/>
              <a:t>хтро</a:t>
            </a:r>
            <a:r>
              <a:rPr lang="uk-UA" sz="2400" dirty="0" smtClean="0"/>
              <a:t>.</a:t>
            </a:r>
          </a:p>
          <a:p>
            <a:pPr marL="0" indent="0">
              <a:buNone/>
            </a:pPr>
            <a:r>
              <a:rPr lang="uk-UA" sz="2400" dirty="0" smtClean="0"/>
              <a:t>             М`який, зручний, гладкий, легкий, приємний на дотик, абсорбує вологу.</a:t>
            </a:r>
          </a:p>
          <a:p>
            <a:pPr marL="0" indent="0">
              <a:buNone/>
            </a:pPr>
            <a:r>
              <a:rPr lang="uk-UA" sz="2400" dirty="0" smtClean="0"/>
              <a:t>             Може нагадувати шовк, льон, бавовну, вовну, добре поєднується з іншими волокнами.  Захищає від холоду і спеки, ідеальний для драпірування, не електризується, легко забарвлюється, не линяє, </a:t>
            </a:r>
            <a:r>
              <a:rPr lang="uk-UA" sz="2400" dirty="0" err="1" smtClean="0"/>
              <a:t>гіпоалергенний</a:t>
            </a:r>
            <a:r>
              <a:rPr lang="uk-UA" sz="2400" dirty="0" smtClean="0"/>
              <a:t>, повітропроникний.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 Легко мнеться, може "сісти" і деформуватися при пранні.</a:t>
            </a:r>
          </a:p>
          <a:p>
            <a:pPr marL="0" indent="0">
              <a:buNone/>
            </a:pPr>
            <a:r>
              <a:rPr lang="uk-UA" sz="2400" dirty="0" smtClean="0"/>
              <a:t>             Поступається міцністю натуральним волокнам.</a:t>
            </a:r>
            <a:r>
              <a:rPr lang="uk-UA" sz="2400" dirty="0"/>
              <a:t> Висока (усадка до 10</a:t>
            </a:r>
            <a:r>
              <a:rPr lang="uk-UA" sz="2400" dirty="0" smtClean="0"/>
              <a:t>%). </a:t>
            </a:r>
            <a:endParaRPr lang="uk-UA" sz="2400" dirty="0"/>
          </a:p>
          <a:p>
            <a:pPr marL="0" indent="0">
              <a:buNone/>
            </a:pPr>
            <a:r>
              <a:rPr lang="uk-UA" sz="2400" dirty="0" smtClean="0"/>
              <a:t>             Ручне або делікатне прання в машині до 40°С без віджимання.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 Сушити далеко від прямих сонячних променів і радіаторів.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 Прасувати при низькому нагріванні через вологу тканину.</a:t>
            </a:r>
          </a:p>
          <a:p>
            <a:pPr marL="0" indent="0">
              <a:buNone/>
            </a:pPr>
            <a:r>
              <a:rPr lang="uk-UA" sz="2400" dirty="0" smtClean="0"/>
              <a:t> </a:t>
            </a:r>
            <a:r>
              <a:rPr lang="uk-UA" sz="2400" b="1" dirty="0"/>
              <a:t>Можливі назви: </a:t>
            </a:r>
            <a:r>
              <a:rPr lang="uk-UA" sz="2400" dirty="0" smtClean="0"/>
              <a:t>віскоза, </a:t>
            </a:r>
            <a:r>
              <a:rPr lang="uk-UA" sz="2400" dirty="0" err="1" smtClean="0"/>
              <a:t>тенсел</a:t>
            </a:r>
            <a:r>
              <a:rPr lang="uk-UA" sz="2400" dirty="0" smtClean="0"/>
              <a:t>, бамбук, </a:t>
            </a:r>
            <a:r>
              <a:rPr lang="uk-UA" sz="2400" dirty="0" err="1" smtClean="0"/>
              <a:t>модал</a:t>
            </a:r>
            <a:r>
              <a:rPr lang="uk-UA" sz="2400" dirty="0" smtClean="0"/>
              <a:t>, саржа, штапель, </a:t>
            </a:r>
            <a:r>
              <a:rPr lang="uk-UA" sz="2400" dirty="0" err="1" smtClean="0"/>
              <a:t>стрейч</a:t>
            </a:r>
            <a:r>
              <a:rPr lang="uk-UA" sz="2400" dirty="0" smtClean="0"/>
              <a:t>-сітка, велюр-</a:t>
            </a:r>
            <a:r>
              <a:rPr lang="uk-UA" sz="2400" dirty="0" err="1" smtClean="0"/>
              <a:t>стрейч</a:t>
            </a:r>
            <a:r>
              <a:rPr lang="uk-UA" sz="2400" dirty="0" smtClean="0"/>
              <a:t>, </a:t>
            </a:r>
            <a:r>
              <a:rPr lang="uk-UA" sz="2400" dirty="0" err="1" smtClean="0"/>
              <a:t>николь</a:t>
            </a:r>
            <a:r>
              <a:rPr lang="uk-UA" sz="2400" dirty="0" smtClean="0"/>
              <a:t>, штучна замша. 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48" y="3471164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69" y="1946006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0" y="4451796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Змішані – </a:t>
            </a:r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Віскоза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/</a:t>
            </a:r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бавовна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8053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Футболки, спідниці, блузки, светри, спідня білизна, трикотаж, підкладки, стьобані ковдри і одяг.</a:t>
            </a:r>
          </a:p>
          <a:p>
            <a:pPr marL="0" indent="0">
              <a:buNone/>
            </a:pPr>
            <a:r>
              <a:rPr lang="uk-UA" sz="2400" dirty="0" smtClean="0"/>
              <a:t>             М`який, зручний, добре вбирає вологу, міцніше бавовни або віскози.</a:t>
            </a:r>
          </a:p>
          <a:p>
            <a:pPr marL="0" indent="0">
              <a:buNone/>
            </a:pPr>
            <a:r>
              <a:rPr lang="uk-UA" sz="2400" dirty="0" smtClean="0"/>
              <a:t>             Дуже міцний, добре </a:t>
            </a:r>
            <a:r>
              <a:rPr lang="uk-UA" sz="2400" dirty="0" err="1" smtClean="0"/>
              <a:t>переносить</a:t>
            </a:r>
            <a:r>
              <a:rPr lang="uk-UA" sz="2400" dirty="0" smtClean="0"/>
              <a:t> прання при високих температурах.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             Легко мнеться. Тканина з високим вмістом віскози погано </a:t>
            </a:r>
            <a:r>
              <a:rPr lang="uk-UA" sz="2400" dirty="0" err="1" smtClean="0"/>
              <a:t>переносить</a:t>
            </a:r>
            <a:r>
              <a:rPr lang="uk-UA" sz="2400" dirty="0" smtClean="0"/>
              <a:t> прання          і має високий фактор усадки   – до 16%. </a:t>
            </a:r>
          </a:p>
          <a:p>
            <a:pPr marL="0" indent="0">
              <a:buNone/>
            </a:pPr>
            <a:endParaRPr lang="uk-UA" sz="500" dirty="0" smtClean="0"/>
          </a:p>
          <a:p>
            <a:pPr marL="0" indent="0">
              <a:buNone/>
            </a:pPr>
            <a:r>
              <a:rPr lang="uk-UA" sz="2400" dirty="0" smtClean="0"/>
              <a:t>              Допускається інтенсивне прання якщо вміст віскози в тканині не високий. </a:t>
            </a:r>
          </a:p>
          <a:p>
            <a:pPr marL="0" indent="0">
              <a:buNone/>
            </a:pPr>
            <a:r>
              <a:rPr lang="uk-UA" sz="2400" dirty="0" smtClean="0"/>
              <a:t>              Догляд згідно з інструкцією до бавовни або віскози, в залежності від співвідношення волокон в тканині.  </a:t>
            </a:r>
            <a:endParaRPr lang="uk-UA" sz="2400" b="1" dirty="0" smtClean="0"/>
          </a:p>
          <a:p>
            <a:pPr marL="0" indent="0">
              <a:buNone/>
            </a:pPr>
            <a:r>
              <a:rPr lang="uk-UA" sz="2400" b="1" dirty="0" smtClean="0"/>
              <a:t>Можливі назви: </a:t>
            </a:r>
            <a:r>
              <a:rPr lang="uk-UA" sz="2400" dirty="0" err="1" smtClean="0"/>
              <a:t>лакоста</a:t>
            </a:r>
            <a:r>
              <a:rPr lang="uk-UA" sz="2400" dirty="0" smtClean="0"/>
              <a:t> (40% віскоза, 30% бавовна, 30%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), </a:t>
            </a:r>
            <a:r>
              <a:rPr lang="uk-UA" sz="2400" dirty="0" err="1" smtClean="0"/>
              <a:t>отто</a:t>
            </a:r>
            <a:r>
              <a:rPr lang="uk-UA" sz="2400" dirty="0" smtClean="0"/>
              <a:t> (40% бавовна, 30%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, 30% віскоза), сумішева штапель (60 / 40% віскози і бавовни), саржа, сатин, </a:t>
            </a:r>
            <a:r>
              <a:rPr lang="uk-UA" sz="2400" dirty="0" err="1" smtClean="0"/>
              <a:t>бенгалін</a:t>
            </a:r>
            <a:r>
              <a:rPr lang="uk-UA" sz="2400" dirty="0" smtClean="0"/>
              <a:t>, букле, котон-</a:t>
            </a:r>
            <a:r>
              <a:rPr lang="uk-UA" sz="2400" dirty="0" err="1" smtClean="0"/>
              <a:t>стрейч</a:t>
            </a:r>
            <a:r>
              <a:rPr lang="uk-UA" sz="2400" dirty="0" smtClean="0"/>
              <a:t>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27" y="2895522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86" y="1980657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49" y="4031328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72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Штучні –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Акрил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8053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Трикотажні вироби, спідня білизна, покривала і пледи, штори, м'які іграшки, оббивка меблів, нитки для вишивки, рекламні полотна, тенти.</a:t>
            </a:r>
          </a:p>
          <a:p>
            <a:pPr marL="0" indent="0">
              <a:buNone/>
            </a:pPr>
            <a:r>
              <a:rPr lang="uk-UA" sz="2400" dirty="0" smtClean="0"/>
              <a:t>             Нагадує шерсть, приємний на дотик, міцний, не «сідає», не мнеться.</a:t>
            </a:r>
          </a:p>
          <a:p>
            <a:pPr marL="0" indent="0">
              <a:buNone/>
            </a:pPr>
            <a:r>
              <a:rPr lang="uk-UA" sz="2400" dirty="0" smtClean="0"/>
              <a:t>             Легко забарвлюється, зберігає форму і колір, швидко сохне, </a:t>
            </a:r>
            <a:r>
              <a:rPr lang="uk-UA" sz="2400" dirty="0" err="1" smtClean="0"/>
              <a:t>гіпоалергенний</a:t>
            </a:r>
            <a:r>
              <a:rPr lang="uk-UA" sz="2400" dirty="0" smtClean="0"/>
              <a:t>, стійкий до молі, грибків і плісняви. Низька схильність до зминання та усадки.</a:t>
            </a:r>
          </a:p>
          <a:p>
            <a:endParaRPr lang="uk-UA" sz="1000" dirty="0" smtClean="0"/>
          </a:p>
          <a:p>
            <a:pPr marL="0" indent="0">
              <a:buNone/>
            </a:pPr>
            <a:r>
              <a:rPr lang="uk-UA" sz="2400" dirty="0" smtClean="0"/>
              <a:t>             Не вбирає вологу і не "дихає". Накопичує статичну електрику, плавиться.</a:t>
            </a:r>
          </a:p>
          <a:p>
            <a:pPr marL="0" indent="0">
              <a:buNone/>
            </a:pPr>
            <a:r>
              <a:rPr lang="uk-UA" sz="2400" dirty="0" smtClean="0"/>
              <a:t>             Поглинає запахи і пил, жирові плями не виводяться.</a:t>
            </a:r>
          </a:p>
          <a:p>
            <a:pPr marL="0" indent="0">
              <a:buNone/>
            </a:pPr>
            <a:r>
              <a:rPr lang="uk-UA" sz="2400" dirty="0" smtClean="0"/>
              <a:t>             Прання в машині при температурі не вище 30°С, не можна віджимати.</a:t>
            </a:r>
          </a:p>
          <a:p>
            <a:pPr marL="0" indent="0">
              <a:buNone/>
            </a:pPr>
            <a:r>
              <a:rPr lang="uk-UA" sz="2400" dirty="0" smtClean="0"/>
              <a:t>             Сушити при низьких температурах в горизонтальному розправленому положенні, прасувати при дуже низькому нагріванні або уникати прасування взагалі.</a:t>
            </a:r>
          </a:p>
          <a:p>
            <a:pPr marL="0" indent="0">
              <a:buNone/>
            </a:pPr>
            <a:r>
              <a:rPr lang="uk-UA" sz="2400" b="1" dirty="0" smtClean="0"/>
              <a:t>Можливі назви: </a:t>
            </a:r>
            <a:r>
              <a:rPr lang="uk-UA" sz="2400" dirty="0" smtClean="0"/>
              <a:t>акрил, акрил-мохер, акрил-шерсть, </a:t>
            </a:r>
            <a:r>
              <a:rPr lang="uk-UA" sz="2400" dirty="0" err="1" smtClean="0"/>
              <a:t>модакрил</a:t>
            </a:r>
            <a:r>
              <a:rPr lang="uk-UA" sz="2400" dirty="0" smtClean="0"/>
              <a:t>, ангора.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93" y="3355813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9" y="1946006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29" y="4156661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9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8716" y="4826629"/>
            <a:ext cx="11157098" cy="136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-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 вимог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і методів визначення вартості закуплених товарів, робіт і послуг в </a:t>
            </a:r>
            <a:r>
              <a:rPr lang="uk-UA" b="1" dirty="0">
                <a:latin typeface="+mn-lt"/>
                <a:ea typeface="Times New Roman" panose="02020603050405020304" pitchFamily="18" charset="0"/>
              </a:rPr>
              <a:t>розрахунку їх повного життєвого циклу і додаткових витрат на екологічні, соціальні та технологічні наслідки їх використання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(експлуатації) (статті 31, 68, 78-82 Директиви 2014/24 / ЄС).</a:t>
            </a:r>
            <a:r>
              <a:rPr lang="ru-RU" dirty="0">
                <a:latin typeface="+mn-lt"/>
              </a:rPr>
              <a:t> </a:t>
            </a:r>
            <a:r>
              <a:rPr lang="uk-UA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Директива 2014/24/ЄС Європейського Парламенту і Ради ЄС від 26 лютого 2014 про державні закупівлі та скасування Директиви 2004/18/EC.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8" name="Picture 6" descr="Флаг Европы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6" y="598968"/>
            <a:ext cx="2310810" cy="15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Это интересно: Флаги каких стран похожи на государственный флаг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5" y="610588"/>
            <a:ext cx="2042668" cy="15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Міністр екології та природних ресурсів Остап Семерак презентував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98" y="536018"/>
            <a:ext cx="1902384" cy="165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93731" y="221066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+mn-lt"/>
              </a:rPr>
              <a:t>2014-2017</a:t>
            </a:r>
            <a:endParaRPr lang="ru-RU" sz="14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539" y="1730483"/>
            <a:ext cx="1618143" cy="8648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70" y="533580"/>
            <a:ext cx="3819082" cy="843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06289" y="128941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+mn-lt"/>
              </a:rPr>
              <a:t>2019-2022</a:t>
            </a:r>
            <a:endParaRPr lang="ru-RU" sz="1400" b="1" dirty="0">
              <a:latin typeface="+mn-lt"/>
            </a:endParaRPr>
          </a:p>
        </p:txBody>
      </p:sp>
      <p:pic>
        <p:nvPicPr>
          <p:cNvPr id="38927" name="Picture 15" descr="ДЕА_лог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289" y="3481674"/>
            <a:ext cx="11525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Міністерство захисту довкілля та природних ресурсів Україн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493" y="2815509"/>
            <a:ext cx="2000643" cy="5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т описания фото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20" y="2758295"/>
            <a:ext cx="1672826" cy="15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1388" y="2569203"/>
            <a:ext cx="8197702" cy="213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Стаття 152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Угоди про асоціацію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зобов’язує  Україну забезпечити імплементацію в систему публічних закупівель вимог Директиви 2014/24/ЄС, що забезпечують більшу інтеграцію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екологічних критеріїв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до закуповуваних товарів, робіт і послуг, зокрема відповідно до:</a:t>
            </a:r>
            <a:endParaRPr lang="ru-RU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стандартів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підтвердження якості продукції та міжнародних стандартів </a:t>
            </a:r>
            <a:r>
              <a:rPr lang="uk-UA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екологічного маркування 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(статті 74 і 77 Директиви 2014/24 / ЄС</a:t>
            </a:r>
            <a:r>
              <a:rPr lang="uk-UA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Штучні –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Нейлон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8053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Спідня білизна, колготки, панчохи, куртки, рюкзаки, спортивна та спецодяг. Може змішуватися з іншими волокнами для додання більш високої міцності.</a:t>
            </a:r>
          </a:p>
          <a:p>
            <a:pPr marL="0" indent="0">
              <a:buNone/>
            </a:pPr>
            <a:r>
              <a:rPr lang="uk-UA" sz="2400" dirty="0" smtClean="0"/>
              <a:t>             Легкий, гладкий, приємний на дотик, нагадує шовк.</a:t>
            </a:r>
          </a:p>
          <a:p>
            <a:pPr marL="0" indent="0">
              <a:buNone/>
            </a:pPr>
            <a:r>
              <a:rPr lang="uk-UA" sz="2400" dirty="0" smtClean="0"/>
              <a:t>             Міцний, </a:t>
            </a:r>
            <a:r>
              <a:rPr lang="uk-UA" sz="2400" dirty="0" err="1" smtClean="0"/>
              <a:t>ізносотойкій</a:t>
            </a:r>
            <a:r>
              <a:rPr lang="uk-UA" sz="2400" dirty="0" smtClean="0"/>
              <a:t>, зберігає форму, простий у догляді, легко забарвлюється, еластичний, не потребує прасування.</a:t>
            </a:r>
          </a:p>
          <a:p>
            <a:pPr marL="0" indent="0">
              <a:buNone/>
            </a:pPr>
            <a:r>
              <a:rPr lang="uk-UA" sz="2400" b="1" dirty="0" smtClean="0"/>
              <a:t>              </a:t>
            </a:r>
            <a:r>
              <a:rPr lang="uk-UA" sz="2400" dirty="0" smtClean="0"/>
              <a:t>Низька схильність до зминання та усадки.</a:t>
            </a:r>
          </a:p>
          <a:p>
            <a:pPr marL="0" lvl="0" indent="0">
              <a:buNone/>
            </a:pPr>
            <a:r>
              <a:rPr lang="uk-UA" sz="2400" dirty="0" smtClean="0"/>
              <a:t>              Може викликати алергію, накопичує статичну електрику.</a:t>
            </a:r>
          </a:p>
          <a:p>
            <a:pPr marL="0" lvl="0" indent="0">
              <a:buNone/>
            </a:pPr>
            <a:r>
              <a:rPr lang="uk-UA" sz="2400" dirty="0" smtClean="0"/>
              <a:t>              Не вбирає вологу, не "дихає", поглинає запахи і пил.</a:t>
            </a:r>
          </a:p>
          <a:p>
            <a:pPr marL="0" indent="0">
              <a:buNone/>
            </a:pPr>
            <a:r>
              <a:rPr lang="uk-UA" sz="2400" dirty="0" smtClean="0"/>
              <a:t>              Делікатне прання при t ° до 30°С окремо від темних речей.</a:t>
            </a:r>
          </a:p>
          <a:p>
            <a:pPr marL="0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             Стандартний віджим. Сушка при низьких температурах, подалі від прямих сонячних променів і обігрівачів.</a:t>
            </a:r>
          </a:p>
          <a:p>
            <a:pPr marL="0" indent="0">
              <a:buNone/>
            </a:pPr>
            <a:r>
              <a:rPr lang="uk-UA" sz="2400" b="1" dirty="0"/>
              <a:t>Можливі назви: </a:t>
            </a:r>
            <a:r>
              <a:rPr lang="uk-UA" sz="2400" dirty="0" smtClean="0"/>
              <a:t>нейлон, </a:t>
            </a:r>
            <a:r>
              <a:rPr lang="uk-UA" sz="2400" dirty="0" err="1" smtClean="0"/>
              <a:t>флок</a:t>
            </a:r>
            <a:r>
              <a:rPr lang="uk-UA" sz="2400" dirty="0" smtClean="0"/>
              <a:t>, </a:t>
            </a:r>
            <a:r>
              <a:rPr lang="uk-UA" sz="2400" dirty="0" err="1" smtClean="0"/>
              <a:t>спандекс</a:t>
            </a:r>
            <a:r>
              <a:rPr lang="uk-UA" sz="2400" dirty="0" smtClean="0"/>
              <a:t>, </a:t>
            </a:r>
            <a:r>
              <a:rPr lang="uk-UA" sz="2400" dirty="0" err="1" smtClean="0"/>
              <a:t>лайкра</a:t>
            </a:r>
            <a:r>
              <a:rPr lang="uk-UA" sz="2400" dirty="0" smtClean="0"/>
              <a:t>, </a:t>
            </a:r>
            <a:r>
              <a:rPr lang="uk-UA" sz="2400" dirty="0" err="1" smtClean="0"/>
              <a:t>оксфорд</a:t>
            </a:r>
            <a:r>
              <a:rPr lang="uk-UA" sz="2400" dirty="0" smtClean="0"/>
              <a:t>, </a:t>
            </a:r>
            <a:r>
              <a:rPr lang="uk-UA" sz="2400" dirty="0" err="1" smtClean="0"/>
              <a:t>ріпстоп</a:t>
            </a:r>
            <a:r>
              <a:rPr lang="uk-UA" sz="2400" dirty="0" smtClean="0"/>
              <a:t>, </a:t>
            </a:r>
            <a:r>
              <a:rPr lang="uk-UA" sz="2400" dirty="0" err="1" smtClean="0"/>
              <a:t>кордура</a:t>
            </a:r>
            <a:r>
              <a:rPr lang="uk-UA" sz="2400" dirty="0" smtClean="0"/>
              <a:t>, </a:t>
            </a:r>
            <a:r>
              <a:rPr lang="uk-UA" sz="2400" dirty="0" err="1" smtClean="0"/>
              <a:t>таслан</a:t>
            </a:r>
            <a:r>
              <a:rPr lang="uk-UA" sz="2400" dirty="0" smtClean="0"/>
              <a:t>.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66" y="3563314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9" y="1946006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29" y="4357798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Штучні –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Поліестер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118053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Спецодяг, уніформа, сорочки, куртки, білизна, брюки, сукні, шкарпетки, панчохи, скатертини, штори, постільна білизна, ковдри, сумки, парасольки, намети, рюкзаки.</a:t>
            </a:r>
          </a:p>
          <a:p>
            <a:pPr marL="0" indent="0">
              <a:buNone/>
            </a:pPr>
            <a:r>
              <a:rPr lang="uk-UA" sz="2400" dirty="0" smtClean="0"/>
              <a:t>            Тонкий, легкий, гладкий, приємний на дотик.</a:t>
            </a:r>
          </a:p>
          <a:p>
            <a:pPr marL="0" indent="0">
              <a:buNone/>
            </a:pPr>
            <a:r>
              <a:rPr lang="uk-UA" sz="2400" dirty="0" smtClean="0"/>
              <a:t>            Добре поєднується з іншими волокнами. Міцний, зносостійкий, термостійкий, зберігає форму, простий у догляді, швидко сохне, не вигоряє на сонці.</a:t>
            </a:r>
            <a:r>
              <a:rPr lang="uk-UA" sz="2400" b="1" dirty="0" smtClean="0"/>
              <a:t> </a:t>
            </a:r>
          </a:p>
          <a:p>
            <a:pPr marL="0" indent="0">
              <a:buNone/>
            </a:pPr>
            <a:r>
              <a:rPr lang="uk-UA" sz="2400" b="1" dirty="0" smtClean="0"/>
              <a:t>            </a:t>
            </a:r>
            <a:r>
              <a:rPr lang="uk-UA" sz="2400" dirty="0" smtClean="0"/>
              <a:t>Низька схильність до зминання та усадки. Не вимагає прасування</a:t>
            </a:r>
          </a:p>
          <a:p>
            <a:pPr marL="0" indent="0">
              <a:buNone/>
            </a:pPr>
            <a:endParaRPr lang="uk-UA" sz="1200" dirty="0" smtClean="0"/>
          </a:p>
          <a:p>
            <a:pPr marL="0" indent="0">
              <a:buNone/>
            </a:pPr>
            <a:r>
              <a:rPr lang="uk-UA" sz="2400" dirty="0" smtClean="0"/>
              <a:t>            Низька повітропроникність, накопичує статичну електрику, плавиться.</a:t>
            </a:r>
          </a:p>
          <a:p>
            <a:pPr marL="0" indent="0">
              <a:buNone/>
            </a:pPr>
            <a:r>
              <a:rPr lang="uk-UA" sz="2400" dirty="0" smtClean="0"/>
              <a:t>            Прання в машині при температурі до 40°С (крім спецодягу). Не вибілювати.</a:t>
            </a:r>
          </a:p>
          <a:p>
            <a:pPr marL="0" indent="0">
              <a:buNone/>
            </a:pPr>
            <a:r>
              <a:rPr lang="uk-UA" sz="2400" dirty="0" smtClean="0"/>
              <a:t>            Іноді вимагає ручного прання (дивитися ярлики). </a:t>
            </a:r>
          </a:p>
          <a:p>
            <a:pPr marL="0" indent="0">
              <a:buNone/>
            </a:pPr>
            <a:r>
              <a:rPr lang="uk-UA" sz="2400" dirty="0" smtClean="0"/>
              <a:t>            Рекомендується використовувати кондиціонер для білизни. </a:t>
            </a:r>
          </a:p>
          <a:p>
            <a:pPr marL="0" indent="0">
              <a:buNone/>
            </a:pPr>
            <a:r>
              <a:rPr lang="uk-UA" sz="2400" b="1" dirty="0" smtClean="0"/>
              <a:t>Можливі назви:</a:t>
            </a:r>
            <a:r>
              <a:rPr lang="uk-UA" sz="2400" dirty="0" smtClean="0"/>
              <a:t>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, </a:t>
            </a:r>
            <a:r>
              <a:rPr lang="uk-UA" sz="2400" dirty="0" err="1" smtClean="0"/>
              <a:t>оксфорд</a:t>
            </a:r>
            <a:r>
              <a:rPr lang="uk-UA" sz="2400" dirty="0" smtClean="0"/>
              <a:t>, тюль, </a:t>
            </a:r>
            <a:r>
              <a:rPr lang="uk-UA" sz="2400" dirty="0" err="1" smtClean="0"/>
              <a:t>органза</a:t>
            </a:r>
            <a:r>
              <a:rPr lang="uk-UA" sz="2400" dirty="0" smtClean="0"/>
              <a:t>, вуаль, тафта, </a:t>
            </a:r>
            <a:r>
              <a:rPr lang="uk-UA" sz="2400" dirty="0" err="1" smtClean="0"/>
              <a:t>спандекс</a:t>
            </a:r>
            <a:r>
              <a:rPr lang="uk-UA" sz="2400" dirty="0" smtClean="0"/>
              <a:t>, </a:t>
            </a:r>
            <a:r>
              <a:rPr lang="uk-UA" sz="2400" dirty="0" err="1" smtClean="0"/>
              <a:t>николь</a:t>
            </a:r>
            <a:r>
              <a:rPr lang="uk-UA" sz="2400" dirty="0" smtClean="0"/>
              <a:t>, велюр-</a:t>
            </a:r>
            <a:r>
              <a:rPr lang="uk-UA" sz="2400" dirty="0" err="1" smtClean="0"/>
              <a:t>стрейч</a:t>
            </a:r>
            <a:r>
              <a:rPr lang="uk-UA" sz="2400" dirty="0" smtClean="0"/>
              <a:t>, </a:t>
            </a:r>
            <a:r>
              <a:rPr lang="uk-UA" sz="2400" dirty="0" err="1" smtClean="0"/>
              <a:t>лайкра</a:t>
            </a:r>
            <a:r>
              <a:rPr lang="uk-UA" sz="2400" dirty="0" smtClean="0"/>
              <a:t>, штучна замша, рюша, </a:t>
            </a:r>
            <a:r>
              <a:rPr lang="uk-UA" sz="2400" dirty="0" err="1" smtClean="0"/>
              <a:t>стрейч</a:t>
            </a:r>
            <a:r>
              <a:rPr lang="uk-UA" sz="2400" dirty="0" smtClean="0"/>
              <a:t>-сітка.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28" y="3751309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9" y="1946006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8" y="4628588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01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Змішані – </a:t>
            </a:r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Поліестер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/</a:t>
            </a:r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бавовна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0" y="998310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 Сорочки, штани, шорти, спортивний одяг, спецодяг, постільна білизна.</a:t>
            </a:r>
          </a:p>
          <a:p>
            <a:pPr marL="0" indent="0">
              <a:buNone/>
            </a:pPr>
            <a:r>
              <a:rPr lang="uk-UA" sz="2400" dirty="0" smtClean="0"/>
              <a:t>              Легка, має підвищену зносостійкість, зручна.</a:t>
            </a:r>
          </a:p>
          <a:p>
            <a:pPr marL="0" indent="0">
              <a:buNone/>
            </a:pPr>
            <a:r>
              <a:rPr lang="uk-UA" sz="2400" dirty="0" smtClean="0"/>
              <a:t>              Не боїться прямих сонячних променів, не втрачає форму і колір.</a:t>
            </a:r>
          </a:p>
          <a:p>
            <a:pPr marL="0" indent="0">
              <a:buNone/>
            </a:pPr>
            <a:r>
              <a:rPr lang="uk-UA" sz="2400" dirty="0" smtClean="0"/>
              <a:t>              Швидко сохне, тканина "дихає", захищає від спеки та холоду.</a:t>
            </a:r>
          </a:p>
          <a:p>
            <a:pPr marL="0" indent="0">
              <a:buNone/>
            </a:pPr>
            <a:r>
              <a:rPr lang="uk-UA" sz="2400" dirty="0" smtClean="0"/>
              <a:t>              Низька схильність до зминання та усадки. </a:t>
            </a:r>
          </a:p>
          <a:p>
            <a:pPr marL="0" indent="0">
              <a:buNone/>
            </a:pPr>
            <a:endParaRPr lang="uk-UA" sz="1200" dirty="0" smtClean="0"/>
          </a:p>
          <a:p>
            <a:pPr marL="0" indent="0">
              <a:buNone/>
            </a:pPr>
            <a:r>
              <a:rPr lang="uk-UA" sz="2400" dirty="0" smtClean="0"/>
              <a:t>              При вмісті більше 70% поліестеру, тканина не "дихає" і електризується.</a:t>
            </a:r>
          </a:p>
          <a:p>
            <a:pPr marL="0" indent="0">
              <a:buNone/>
            </a:pPr>
            <a:r>
              <a:rPr lang="uk-UA" sz="2400" dirty="0" smtClean="0"/>
              <a:t>            </a:t>
            </a:r>
          </a:p>
          <a:p>
            <a:pPr marL="0" indent="0">
              <a:buNone/>
            </a:pPr>
            <a:r>
              <a:rPr lang="uk-UA" sz="2400" dirty="0" smtClean="0"/>
              <a:t>              Догляд згідно з інструкцією до бавовни або поліестеру, в залежності від співвідношення волокон в тканині.</a:t>
            </a:r>
          </a:p>
          <a:p>
            <a:pPr marL="0" indent="0">
              <a:buNone/>
            </a:pPr>
            <a:r>
              <a:rPr lang="uk-UA" sz="2400" b="1" dirty="0" smtClean="0"/>
              <a:t>Можливі назви:  </a:t>
            </a:r>
            <a:r>
              <a:rPr lang="uk-UA" sz="2400" dirty="0" err="1" smtClean="0"/>
              <a:t>полікоттон</a:t>
            </a:r>
            <a:r>
              <a:rPr lang="uk-UA" sz="2400" dirty="0" smtClean="0"/>
              <a:t>, трюфель (70%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, 30% бавовна ), </a:t>
            </a:r>
            <a:r>
              <a:rPr lang="uk-UA" sz="2400" dirty="0" err="1" smtClean="0"/>
              <a:t>лакоста</a:t>
            </a:r>
            <a:r>
              <a:rPr lang="uk-UA" sz="2400" dirty="0" smtClean="0"/>
              <a:t> (40% віскоза, 30% бавовна, 30%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), </a:t>
            </a:r>
            <a:r>
              <a:rPr lang="uk-UA" sz="2400" dirty="0" err="1" smtClean="0"/>
              <a:t>ТіСі</a:t>
            </a:r>
            <a:r>
              <a:rPr lang="uk-UA" sz="2400" dirty="0" smtClean="0"/>
              <a:t> (65-70% поліестеру, 20-35% бавовни, віскоза), велюр (80% бавовна, 20%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).</a:t>
            </a:r>
          </a:p>
          <a:p>
            <a:pPr marL="0" indent="0">
              <a:buNone/>
            </a:pPr>
            <a:endParaRPr lang="uk-UA" sz="1000" dirty="0" smtClean="0"/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37" y="3127176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38" y="1450452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79" y="3827663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3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9" y="-206047"/>
            <a:ext cx="10515600" cy="973818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Змішані – </a:t>
            </a:r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Поліестер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/</a:t>
            </a:r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вовна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0" y="998310"/>
            <a:ext cx="11255829" cy="435133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Костюми, брюки, спецодяг.</a:t>
            </a:r>
          </a:p>
          <a:p>
            <a:pPr marL="0" indent="0">
              <a:buNone/>
            </a:pPr>
            <a:r>
              <a:rPr lang="uk-UA" sz="2400" dirty="0" smtClean="0"/>
              <a:t>             Зручний. Не мнеться, добре тримає форму.</a:t>
            </a:r>
          </a:p>
          <a:p>
            <a:pPr marL="0" indent="0">
              <a:buNone/>
            </a:pPr>
            <a:r>
              <a:rPr lang="uk-UA" sz="2400" b="1" dirty="0" smtClean="0"/>
              <a:t>             </a:t>
            </a:r>
            <a:r>
              <a:rPr lang="uk-UA" sz="2400" dirty="0" smtClean="0"/>
              <a:t>Низька схильність до зминання та усадки.</a:t>
            </a:r>
          </a:p>
          <a:p>
            <a:pPr marL="0" indent="0">
              <a:buNone/>
            </a:pPr>
            <a:r>
              <a:rPr lang="uk-UA" sz="2400" dirty="0" smtClean="0"/>
              <a:t>              </a:t>
            </a:r>
          </a:p>
          <a:p>
            <a:pPr marL="0" indent="0">
              <a:buNone/>
            </a:pPr>
            <a:r>
              <a:rPr lang="uk-UA" sz="2400" dirty="0" smtClean="0"/>
              <a:t>             Не такий теплий, як натуральна вовна.</a:t>
            </a:r>
          </a:p>
          <a:p>
            <a:pPr marL="0" indent="0">
              <a:buNone/>
            </a:pPr>
            <a:r>
              <a:rPr lang="uk-UA" sz="2400" dirty="0" smtClean="0"/>
              <a:t>             </a:t>
            </a:r>
          </a:p>
          <a:p>
            <a:pPr marL="0" indent="0">
              <a:buNone/>
            </a:pPr>
            <a:r>
              <a:rPr lang="uk-UA" sz="2400" dirty="0" smtClean="0"/>
              <a:t>               </a:t>
            </a:r>
          </a:p>
          <a:p>
            <a:pPr marL="0" indent="0">
              <a:buNone/>
            </a:pPr>
            <a:r>
              <a:rPr lang="uk-UA" sz="2400" dirty="0" smtClean="0"/>
              <a:t>              Догляд згідно з інструкцією до вовни або поліестеру, в залежності від співвідношення волокон в тканині.</a:t>
            </a:r>
          </a:p>
          <a:p>
            <a:pPr marL="0" indent="0">
              <a:buNone/>
            </a:pPr>
            <a:r>
              <a:rPr lang="uk-UA" sz="2400" b="1" dirty="0" smtClean="0"/>
              <a:t>Можливі назви: </a:t>
            </a:r>
            <a:r>
              <a:rPr lang="uk-UA" sz="2400" dirty="0" smtClean="0"/>
              <a:t>Тіар (40%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, 30% вовна, 30% віскоза), французький трикотаж (40%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, 50% віскоза, 10% вовна), </a:t>
            </a:r>
            <a:r>
              <a:rPr lang="uk-UA" sz="2400" dirty="0" err="1" smtClean="0"/>
              <a:t>сендвіч</a:t>
            </a:r>
            <a:r>
              <a:rPr lang="uk-UA" sz="2400" dirty="0" smtClean="0"/>
              <a:t> (50/50% бавовни і поліестеру), сота (80% </a:t>
            </a:r>
            <a:r>
              <a:rPr lang="uk-UA" sz="2400" dirty="0" err="1" smtClean="0"/>
              <a:t>поліестер</a:t>
            </a:r>
            <a:r>
              <a:rPr lang="uk-UA" sz="2400" dirty="0" smtClean="0"/>
              <a:t>, 10% вовна , 10% віскоза).</a:t>
            </a:r>
          </a:p>
          <a:p>
            <a:pPr marL="0" indent="0">
              <a:buNone/>
            </a:pPr>
            <a:endParaRPr lang="uk-UA" sz="1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04" y="2697922"/>
            <a:ext cx="719419" cy="700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38" y="1450452"/>
            <a:ext cx="719818" cy="6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79" y="3534922"/>
            <a:ext cx="861336" cy="10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4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24522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7" y="1305342"/>
            <a:ext cx="9560443" cy="49398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 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Склад виробу: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________ не більш ніж ____%</a:t>
            </a:r>
          </a:p>
          <a:p>
            <a:r>
              <a:rPr lang="uk-UA" sz="2200" dirty="0" smtClean="0">
                <a:latin typeface="+mn-lt"/>
              </a:rPr>
              <a:t>________ </a:t>
            </a:r>
            <a:r>
              <a:rPr lang="uk-UA" sz="2200" dirty="0">
                <a:latin typeface="+mn-lt"/>
              </a:rPr>
              <a:t>не </a:t>
            </a:r>
            <a:r>
              <a:rPr lang="uk-UA" sz="2200" dirty="0" smtClean="0">
                <a:latin typeface="+mn-lt"/>
              </a:rPr>
              <a:t>менш </a:t>
            </a:r>
            <a:r>
              <a:rPr lang="uk-UA" sz="2200" dirty="0">
                <a:latin typeface="+mn-lt"/>
              </a:rPr>
              <a:t>ніж ____%</a:t>
            </a:r>
          </a:p>
          <a:p>
            <a:endParaRPr lang="uk-UA" sz="2200" dirty="0">
              <a:latin typeface="+mn-lt"/>
            </a:endParaRPr>
          </a:p>
          <a:p>
            <a:endParaRPr lang="uk-UA" sz="22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Підтвердні документи</a:t>
            </a:r>
          </a:p>
          <a:p>
            <a:endParaRPr lang="uk-UA" sz="2200" b="1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1) Декларація виробника.</a:t>
            </a:r>
          </a:p>
          <a:p>
            <a:r>
              <a:rPr lang="uk-UA" sz="2200" dirty="0" smtClean="0">
                <a:latin typeface="+mn-lt"/>
              </a:rPr>
              <a:t>2) Копія ярлика на виробі (у разі якщо закуповується готовий виріб).</a:t>
            </a:r>
          </a:p>
          <a:p>
            <a:r>
              <a:rPr lang="uk-UA" sz="2200" dirty="0" smtClean="0">
                <a:latin typeface="+mn-lt"/>
              </a:rPr>
              <a:t>3) Інші підтвердні документи.</a:t>
            </a:r>
          </a:p>
          <a:p>
            <a:endParaRPr lang="uk-UA" sz="1100" dirty="0">
              <a:latin typeface="+mn-lt"/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8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Що означають символи на ярликах одягу? / Нов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4" y="344940"/>
            <a:ext cx="28575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о що говорять позначки на одязі та як їх використовувати? | 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77" y="141514"/>
            <a:ext cx="4683125" cy="58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542" y="4063862"/>
            <a:ext cx="1875065" cy="1834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382" y="2645819"/>
            <a:ext cx="5066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Дізнайся більше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 значення піктограм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 догляду за текстильним виробом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8989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24522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7" y="1305342"/>
            <a:ext cx="9560443" cy="52783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 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Прання – </a:t>
            </a:r>
          </a:p>
          <a:p>
            <a:r>
              <a:rPr lang="uk-UA" sz="2200" dirty="0" smtClean="0">
                <a:latin typeface="+mn-lt"/>
              </a:rPr>
              <a:t>Відбілювання –  (у разі потреби)</a:t>
            </a:r>
          </a:p>
          <a:p>
            <a:r>
              <a:rPr lang="uk-UA" sz="2200" dirty="0" smtClean="0">
                <a:latin typeface="+mn-lt"/>
              </a:rPr>
              <a:t>Прасування – </a:t>
            </a:r>
          </a:p>
          <a:p>
            <a:r>
              <a:rPr lang="uk-UA" sz="2200" dirty="0" smtClean="0">
                <a:latin typeface="+mn-lt"/>
              </a:rPr>
              <a:t>Хімічна чистка – </a:t>
            </a:r>
          </a:p>
          <a:p>
            <a:r>
              <a:rPr lang="uk-UA" sz="2200" dirty="0" smtClean="0">
                <a:latin typeface="+mn-lt"/>
              </a:rPr>
              <a:t>Віджим –</a:t>
            </a:r>
          </a:p>
          <a:p>
            <a:r>
              <a:rPr lang="uk-UA" sz="2200" dirty="0" smtClean="0">
                <a:latin typeface="+mn-lt"/>
              </a:rPr>
              <a:t>Сушка </a:t>
            </a:r>
            <a:r>
              <a:rPr lang="uk-UA" sz="2200" dirty="0">
                <a:latin typeface="+mn-lt"/>
              </a:rPr>
              <a:t>–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Підтвердні документи</a:t>
            </a:r>
          </a:p>
          <a:p>
            <a:endParaRPr lang="uk-UA" sz="2200" b="1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1) Інструкція користувача.</a:t>
            </a:r>
          </a:p>
          <a:p>
            <a:r>
              <a:rPr lang="uk-UA" sz="2200" dirty="0" smtClean="0">
                <a:latin typeface="+mn-lt"/>
              </a:rPr>
              <a:t>2) Копія ярлика на виробі (у разі якщо закуповується готовий виріб).</a:t>
            </a:r>
          </a:p>
          <a:p>
            <a:r>
              <a:rPr lang="uk-UA" sz="2200" dirty="0" smtClean="0">
                <a:latin typeface="+mn-lt"/>
              </a:rPr>
              <a:t>3) Копії протоколів випробувань стандартизованими методами.</a:t>
            </a:r>
          </a:p>
          <a:p>
            <a:endParaRPr lang="uk-UA" sz="1100" dirty="0">
              <a:latin typeface="+mn-lt"/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4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9623" y="427533"/>
            <a:ext cx="79465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ДСТУ ГОСТ 21790:2008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Тканини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бавовняні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і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змішані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для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одягу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Загальні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технічні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умови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(ГОСТ 21790-2005,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IDT)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39623" y="1215697"/>
            <a:ext cx="8839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333333"/>
                </a:solidFill>
                <a:latin typeface="+mn-lt"/>
              </a:rPr>
              <a:t>Настоящий стандарт распространяется на готовые и суровые хлопчатобумажные и смешанные одежные ткани, предназначенные для изготовления изделий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пальтово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-костюмного ассортимента, а также изделий вещевого имущества</a:t>
            </a:r>
            <a:r>
              <a:rPr lang="ru-RU" sz="2200" dirty="0" smtClean="0">
                <a:solidFill>
                  <a:srgbClr val="333333"/>
                </a:solidFill>
                <a:latin typeface="+mn-lt"/>
              </a:rPr>
              <a:t>.</a:t>
            </a:r>
            <a:endParaRPr lang="ru-RU" sz="22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46" y="482535"/>
            <a:ext cx="2019982" cy="1892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0828" y="2966266"/>
            <a:ext cx="46865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2D2D2D"/>
                </a:solidFill>
                <a:latin typeface="+mn-lt"/>
              </a:rPr>
              <a:t>Устойчивость окраски готовых тканей</a:t>
            </a:r>
            <a:endParaRPr lang="ru-RU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0828" y="3389604"/>
            <a:ext cx="58652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2D2D2D"/>
                </a:solidFill>
                <a:latin typeface="+mn-lt"/>
              </a:rPr>
              <a:t>Изменение размеров после мокрой обработки</a:t>
            </a:r>
            <a:endParaRPr lang="ru-RU" sz="22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00828" y="4430547"/>
            <a:ext cx="25733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2D2D2D"/>
                </a:solidFill>
                <a:latin typeface="+mn-lt"/>
              </a:rPr>
              <a:t>Разрывная нагрузка</a:t>
            </a:r>
            <a:endParaRPr lang="ru-RU" sz="2200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00828" y="387549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 smtClean="0">
                <a:solidFill>
                  <a:srgbClr val="2D2D2D"/>
                </a:solidFill>
                <a:latin typeface="+mn-lt"/>
              </a:rPr>
              <a:t>Стойкость к истиранию по </a:t>
            </a:r>
            <a:r>
              <a:rPr lang="ru-RU" sz="2200" dirty="0">
                <a:solidFill>
                  <a:srgbClr val="2D2D2D"/>
                </a:solidFill>
                <a:latin typeface="+mn-lt"/>
              </a:rPr>
              <a:t>плоскости</a:t>
            </a:r>
            <a:endParaRPr lang="ru-RU" sz="22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00828" y="4890263"/>
            <a:ext cx="3721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2D2D2D"/>
                </a:solidFill>
                <a:latin typeface="+mn-lt"/>
              </a:rPr>
              <a:t>Жесткость джинсовых тканей</a:t>
            </a:r>
            <a:endParaRPr lang="ru-RU" sz="2200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0828" y="5349979"/>
            <a:ext cx="43443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rgbClr val="2D2D2D"/>
                </a:solidFill>
                <a:latin typeface="+mn-lt"/>
              </a:rPr>
              <a:t>Физико-гигиенические показатели</a:t>
            </a:r>
            <a:endParaRPr lang="ru-RU" sz="2200" dirty="0">
              <a:latin typeface="+mn-lt"/>
            </a:endParaRPr>
          </a:p>
        </p:txBody>
      </p:sp>
      <p:pic>
        <p:nvPicPr>
          <p:cNvPr id="5122" name="Picture 2" descr="Лабораторные Тестирования HQTS (ЭЙЧ КЬЮ ТИ ЭС) +7 (495) 713 93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03" y="4261612"/>
            <a:ext cx="2891654" cy="21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üfen mit Verst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37" y="27030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sting of Finished Textile Produc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27" y="4996543"/>
            <a:ext cx="2430435" cy="13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егорючая ткань | Техника и челове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61" y="2651689"/>
            <a:ext cx="1918996" cy="143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16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24522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1087628"/>
            <a:ext cx="11126972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 </a:t>
            </a:r>
          </a:p>
          <a:p>
            <a:r>
              <a:rPr lang="uk-UA" sz="2200" dirty="0" smtClean="0">
                <a:latin typeface="+mn-lt"/>
              </a:rPr>
              <a:t>Виріб повинен відповідати таким показникам згідно з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ДСТУ ГОСТ 21790</a:t>
            </a:r>
            <a:endParaRPr lang="uk-UA" sz="2200" dirty="0" smtClean="0">
              <a:latin typeface="+mn-lt"/>
            </a:endParaRPr>
          </a:p>
          <a:p>
            <a:endParaRPr lang="uk-UA" sz="1200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Ступень стійкості – </a:t>
            </a:r>
          </a:p>
          <a:p>
            <a:r>
              <a:rPr lang="ru-RU" sz="2200" dirty="0" smtClean="0">
                <a:latin typeface="+mn-lt"/>
              </a:rPr>
              <a:t>___ % </a:t>
            </a:r>
            <a:r>
              <a:rPr lang="uk-UA" sz="2200" dirty="0" smtClean="0">
                <a:latin typeface="+mn-lt"/>
              </a:rPr>
              <a:t>білизни (у разі потреби)</a:t>
            </a:r>
          </a:p>
          <a:p>
            <a:r>
              <a:rPr lang="ru-RU" sz="2200" dirty="0">
                <a:latin typeface="+mn-lt"/>
              </a:rPr>
              <a:t>___ % </a:t>
            </a:r>
            <a:r>
              <a:rPr lang="uk-UA" sz="2200" dirty="0" smtClean="0">
                <a:latin typeface="+mn-lt"/>
              </a:rPr>
              <a:t>допустимої зміни розміру по основі</a:t>
            </a:r>
          </a:p>
          <a:p>
            <a:r>
              <a:rPr lang="uk-UA" sz="2200" dirty="0" smtClean="0">
                <a:latin typeface="+mn-lt"/>
              </a:rPr>
              <a:t>Розривне навантаження фрагменту тканини розміром 50х200 мм, Н (</a:t>
            </a:r>
            <a:r>
              <a:rPr lang="uk-UA" sz="2200" dirty="0" err="1" smtClean="0">
                <a:latin typeface="+mn-lt"/>
              </a:rPr>
              <a:t>кгс</a:t>
            </a:r>
            <a:r>
              <a:rPr lang="uk-UA" sz="2200" dirty="0" smtClean="0">
                <a:latin typeface="+mn-lt"/>
              </a:rPr>
              <a:t>) не менш ніж ___</a:t>
            </a:r>
          </a:p>
          <a:p>
            <a:r>
              <a:rPr lang="uk-UA" sz="2200" dirty="0" smtClean="0">
                <a:latin typeface="+mn-lt"/>
              </a:rPr>
              <a:t>Стійкість до зносу по плоскості, цикли, не менш ніж ____</a:t>
            </a:r>
          </a:p>
          <a:p>
            <a:r>
              <a:rPr lang="uk-UA" sz="2200" dirty="0">
                <a:latin typeface="+mn-lt"/>
              </a:rPr>
              <a:t>Жорсткість, </a:t>
            </a:r>
            <a:r>
              <a:rPr lang="uk-UA" sz="2200" dirty="0" err="1">
                <a:latin typeface="+mn-lt"/>
              </a:rPr>
              <a:t>мкн</a:t>
            </a:r>
            <a:r>
              <a:rPr lang="uk-UA" sz="2200" dirty="0">
                <a:latin typeface="+mn-lt"/>
              </a:rPr>
              <a:t> / </a:t>
            </a:r>
            <a:r>
              <a:rPr lang="uk-UA" sz="2200" dirty="0" smtClean="0">
                <a:latin typeface="+mn-lt"/>
              </a:rPr>
              <a:t>см, </a:t>
            </a:r>
            <a:r>
              <a:rPr lang="uk-UA" sz="2200" dirty="0">
                <a:latin typeface="+mn-lt"/>
              </a:rPr>
              <a:t>не </a:t>
            </a:r>
            <a:r>
              <a:rPr lang="uk-UA" sz="2200" dirty="0" smtClean="0">
                <a:latin typeface="+mn-lt"/>
              </a:rPr>
              <a:t>менше ніж </a:t>
            </a:r>
            <a:r>
              <a:rPr lang="uk-UA" sz="2200" dirty="0">
                <a:latin typeface="+mn-lt"/>
              </a:rPr>
              <a:t>____</a:t>
            </a:r>
          </a:p>
          <a:p>
            <a:r>
              <a:rPr lang="uk-UA" sz="2200" dirty="0" err="1" smtClean="0">
                <a:latin typeface="+mn-lt"/>
              </a:rPr>
              <a:t>Повітрянопроникність</a:t>
            </a:r>
            <a:r>
              <a:rPr lang="uk-UA" sz="2200" dirty="0" smtClean="0">
                <a:latin typeface="+mn-lt"/>
              </a:rPr>
              <a:t>, куб. </a:t>
            </a:r>
            <a:r>
              <a:rPr lang="uk-UA" sz="2200" dirty="0" err="1" smtClean="0">
                <a:latin typeface="+mn-lt"/>
              </a:rPr>
              <a:t>дм</a:t>
            </a:r>
            <a:r>
              <a:rPr lang="uk-UA" sz="2200" dirty="0" smtClean="0">
                <a:latin typeface="+mn-lt"/>
              </a:rPr>
              <a:t>/</a:t>
            </a:r>
            <a:r>
              <a:rPr lang="uk-UA" sz="2200" dirty="0" err="1" smtClean="0">
                <a:latin typeface="+mn-lt"/>
              </a:rPr>
              <a:t>кв</a:t>
            </a:r>
            <a:r>
              <a:rPr lang="uk-UA" sz="2200" dirty="0" smtClean="0">
                <a:latin typeface="+mn-lt"/>
              </a:rPr>
              <a:t>. м     с, </a:t>
            </a:r>
            <a:r>
              <a:rPr lang="uk-UA" sz="2200" dirty="0">
                <a:latin typeface="+mn-lt"/>
              </a:rPr>
              <a:t>не менш ніж </a:t>
            </a:r>
            <a:r>
              <a:rPr lang="uk-UA" sz="2200" dirty="0" smtClean="0">
                <a:latin typeface="+mn-lt"/>
              </a:rPr>
              <a:t>____</a:t>
            </a:r>
          </a:p>
          <a:p>
            <a:r>
              <a:rPr lang="uk-UA" sz="2200" dirty="0" smtClean="0">
                <a:latin typeface="+mn-lt"/>
              </a:rPr>
              <a:t>Гігроскопічність, при відносної вологості 98%, </a:t>
            </a:r>
            <a:r>
              <a:rPr lang="uk-UA" sz="2200" dirty="0">
                <a:latin typeface="+mn-lt"/>
              </a:rPr>
              <a:t>не менш ніж </a:t>
            </a:r>
            <a:r>
              <a:rPr lang="uk-UA" sz="2200" dirty="0" smtClean="0">
                <a:latin typeface="+mn-lt"/>
              </a:rPr>
              <a:t>____ %</a:t>
            </a:r>
          </a:p>
          <a:p>
            <a:r>
              <a:rPr lang="uk-UA" sz="2200" dirty="0" smtClean="0">
                <a:latin typeface="+mn-lt"/>
              </a:rPr>
              <a:t>Відносний поверхневий </a:t>
            </a:r>
            <a:r>
              <a:rPr lang="uk-UA" sz="2200" dirty="0">
                <a:latin typeface="+mn-lt"/>
              </a:rPr>
              <a:t>електричний </a:t>
            </a:r>
            <a:r>
              <a:rPr lang="uk-UA" sz="2200" dirty="0" smtClean="0">
                <a:latin typeface="+mn-lt"/>
              </a:rPr>
              <a:t>опір, </a:t>
            </a:r>
            <a:r>
              <a:rPr lang="uk-UA" sz="2200" dirty="0" err="1" smtClean="0">
                <a:latin typeface="+mn-lt"/>
              </a:rPr>
              <a:t>Ом</a:t>
            </a:r>
            <a:r>
              <a:rPr lang="uk-UA" sz="2200" dirty="0" smtClean="0">
                <a:latin typeface="+mn-lt"/>
              </a:rPr>
              <a:t>, не більш ніж ___</a:t>
            </a:r>
          </a:p>
          <a:p>
            <a:r>
              <a:rPr lang="uk-UA" sz="2200" dirty="0" smtClean="0">
                <a:latin typeface="+mn-lt"/>
              </a:rPr>
              <a:t>Вміст вільного формальдегіду, не більш ніж _____</a:t>
            </a:r>
            <a:endParaRPr lang="uk-UA" sz="2200" dirty="0">
              <a:latin typeface="+mn-lt"/>
            </a:endParaRPr>
          </a:p>
          <a:p>
            <a:endParaRPr lang="uk-UA" sz="10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Підтвердні документи</a:t>
            </a:r>
          </a:p>
          <a:p>
            <a:r>
              <a:rPr lang="uk-UA" sz="2200" dirty="0" smtClean="0">
                <a:latin typeface="+mn-lt"/>
              </a:rPr>
              <a:t>Копії лабораторних </a:t>
            </a:r>
            <a:r>
              <a:rPr lang="uk-UA" sz="2200" dirty="0" err="1" smtClean="0">
                <a:latin typeface="+mn-lt"/>
              </a:rPr>
              <a:t>випробуань</a:t>
            </a:r>
            <a:r>
              <a:rPr lang="uk-UA" sz="2200" dirty="0" smtClean="0">
                <a:latin typeface="+mn-lt"/>
              </a:rPr>
              <a:t>/досліджень за методами згідно з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ДСТУ ГОСТ 21790</a:t>
            </a:r>
            <a:endParaRPr lang="uk-UA" sz="2200" dirty="0" smtClean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385" y="4147457"/>
            <a:ext cx="155579" cy="1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9714" y="314735"/>
            <a:ext cx="9476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333333"/>
                </a:solidFill>
                <a:latin typeface="+mn-lt"/>
              </a:rPr>
              <a:t>ДСТУ </a:t>
            </a:r>
            <a:r>
              <a:rPr lang="en-US" sz="2200" b="1" dirty="0">
                <a:solidFill>
                  <a:srgbClr val="333333"/>
                </a:solidFill>
                <a:latin typeface="+mn-lt"/>
              </a:rPr>
              <a:t>EN ISO 13688:2016 </a:t>
            </a:r>
            <a:r>
              <a:rPr lang="ru-RU" sz="2200" b="1" dirty="0" err="1">
                <a:solidFill>
                  <a:srgbClr val="333333"/>
                </a:solidFill>
                <a:latin typeface="+mn-lt"/>
              </a:rPr>
              <a:t>Одяг</a:t>
            </a:r>
            <a:r>
              <a:rPr lang="ru-RU" sz="22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+mn-lt"/>
              </a:rPr>
              <a:t>захисний</a:t>
            </a:r>
            <a:r>
              <a:rPr lang="ru-RU" sz="2200" b="1" dirty="0">
                <a:solidFill>
                  <a:srgbClr val="333333"/>
                </a:solidFill>
                <a:latin typeface="+mn-lt"/>
              </a:rPr>
              <a:t>. </a:t>
            </a:r>
            <a:r>
              <a:rPr lang="ru-RU" sz="2200" b="1" dirty="0" err="1">
                <a:solidFill>
                  <a:srgbClr val="333333"/>
                </a:solidFill>
                <a:latin typeface="+mn-lt"/>
              </a:rPr>
              <a:t>Загальні</a:t>
            </a:r>
            <a:r>
              <a:rPr lang="ru-RU" sz="22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+mn-lt"/>
              </a:rPr>
              <a:t>вимоги</a:t>
            </a:r>
            <a:r>
              <a:rPr lang="ru-RU" sz="2200" b="1" dirty="0">
                <a:solidFill>
                  <a:srgbClr val="333333"/>
                </a:solidFill>
                <a:latin typeface="+mn-lt"/>
              </a:rPr>
              <a:t> </a:t>
            </a:r>
            <a:endParaRPr lang="ru-RU" sz="2200" b="1" dirty="0" smtClean="0">
              <a:solidFill>
                <a:srgbClr val="333333"/>
              </a:solidFill>
              <a:latin typeface="+mn-lt"/>
            </a:endParaRPr>
          </a:p>
          <a:p>
            <a:r>
              <a:rPr lang="ru-RU" sz="2200" b="1" dirty="0" smtClean="0">
                <a:solidFill>
                  <a:srgbClr val="333333"/>
                </a:solidFill>
                <a:latin typeface="+mn-lt"/>
              </a:rPr>
              <a:t>(</a:t>
            </a:r>
            <a:r>
              <a:rPr lang="en-US" sz="2200" b="1" dirty="0">
                <a:solidFill>
                  <a:srgbClr val="333333"/>
                </a:solidFill>
                <a:latin typeface="+mn-lt"/>
              </a:rPr>
              <a:t>EN ISO 13688:2013, IDT; ISO 13688:2013, IDT)</a:t>
            </a:r>
            <a:endParaRPr lang="ru-RU" sz="2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9714" y="1056486"/>
            <a:ext cx="106462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rgbClr val="333333"/>
                </a:solidFill>
                <a:latin typeface="+mn-lt"/>
              </a:rPr>
              <a:t>Цей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стандарт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установлює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загальні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вимоги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до характеристик з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ергономіки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безпечності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позначення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розміру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зношення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сумісності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та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марковання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захисного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одягу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, а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також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до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інформації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що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надає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виробник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захисного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одягу</a:t>
            </a:r>
            <a:r>
              <a:rPr lang="ru-RU" sz="2200" dirty="0" smtClean="0">
                <a:solidFill>
                  <a:srgbClr val="333333"/>
                </a:solidFill>
                <a:latin typeface="+mn-lt"/>
              </a:rPr>
              <a:t>.</a:t>
            </a:r>
          </a:p>
          <a:p>
            <a:endParaRPr lang="ru-RU" sz="2200" dirty="0">
              <a:solidFill>
                <a:srgbClr val="333333"/>
              </a:solidFill>
              <a:latin typeface="+mn-lt"/>
            </a:endParaRPr>
          </a:p>
          <a:p>
            <a:r>
              <a:rPr lang="ru-RU" sz="2200" dirty="0" err="1">
                <a:solidFill>
                  <a:srgbClr val="333333"/>
                </a:solidFill>
                <a:latin typeface="+mn-lt"/>
              </a:rPr>
              <a:t>Цей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стандарт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призначено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тільки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для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використання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в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поєднанні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з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іншими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стандартами,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які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містять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вимоги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до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конкретних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захисних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характеристик, а не як </a:t>
            </a:r>
            <a:r>
              <a:rPr lang="ru-RU" sz="2200" dirty="0" err="1">
                <a:solidFill>
                  <a:srgbClr val="333333"/>
                </a:solidFill>
                <a:latin typeface="+mn-lt"/>
              </a:rPr>
              <a:t>самостійний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 документ.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9714" y="3518699"/>
            <a:ext cx="8790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ДСТУ 4050-2001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Спецодяг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сигнальний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Жилети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Технічні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умови</a:t>
            </a: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9714" y="4026580"/>
            <a:ext cx="1073875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333333"/>
                </a:solidFill>
                <a:latin typeface="+mn-lt"/>
              </a:rPr>
              <a:t>Цей стандарт поширюється на жилети для чоловіків та жінок з настроченими накладками із </a:t>
            </a:r>
            <a:r>
              <a:rPr lang="uk-UA" sz="2200" dirty="0" err="1" smtClean="0">
                <a:solidFill>
                  <a:srgbClr val="333333"/>
                </a:solidFill>
                <a:latin typeface="+mn-lt"/>
              </a:rPr>
              <a:t>світлоповертального</a:t>
            </a:r>
            <a:r>
              <a:rPr lang="uk-UA" sz="2200" dirty="0" smtClean="0">
                <a:solidFill>
                  <a:srgbClr val="333333"/>
                </a:solidFill>
                <a:latin typeface="+mn-lt"/>
              </a:rPr>
              <a:t> матеріалу (далі — накладками), що призначені для підвищення безпеки проведення робіт в умовах недостатньої видимості.</a:t>
            </a:r>
          </a:p>
          <a:p>
            <a:endParaRPr lang="uk-UA" sz="2200" dirty="0" smtClean="0">
              <a:solidFill>
                <a:srgbClr val="333333"/>
              </a:solidFill>
              <a:latin typeface="+mn-lt"/>
            </a:endParaRPr>
          </a:p>
          <a:p>
            <a:r>
              <a:rPr lang="uk-UA" sz="2200" dirty="0" smtClean="0">
                <a:solidFill>
                  <a:srgbClr val="333333"/>
                </a:solidFill>
                <a:latin typeface="+mn-lt"/>
              </a:rPr>
              <a:t>Обов’язкові вимоги до якості жилетів, що забезпечують їх нешкідливість або безпечність для життя, здоров'я людей і охорони навколишнього середовища, викладені в розділах 5 і 6. Стандарт придатний для цілей сертифікації.</a:t>
            </a:r>
            <a:endParaRPr lang="uk-UA" sz="220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56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49275"/>
            <a:ext cx="6659562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92313" y="260351"/>
            <a:ext cx="568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29527B"/>
                </a:solidFill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924176"/>
            <a:ext cx="2592388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24176"/>
            <a:ext cx="558006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3"/>
            <a:ext cx="16065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9714" y="600279"/>
            <a:ext cx="10613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ДСТУ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EN ISO 6942:2017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Одяг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захисний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Захист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тепло- та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вогнестійкий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Метод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випробування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Оцінювання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матеріалів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і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комбінацій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матеріалів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що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піддаються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дії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джерела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теплового 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випромінювання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(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EN ISO 6942:2002, IDT; ISO 6942:2002, IDT)</a:t>
            </a: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9714" y="1763095"/>
            <a:ext cx="68144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2D2D2D"/>
                </a:solidFill>
                <a:latin typeface="+mn-lt"/>
              </a:rPr>
              <a:t>Настоящий стандарт устанавливает два дополняющих друг друга метода (метод А и метод В) оценки защитных свойств материалов, используемых в теплозащитной одежде при воздействии теплового излучения.</a:t>
            </a:r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>
                <a:solidFill>
                  <a:srgbClr val="2D2D2D"/>
                </a:solidFill>
                <a:latin typeface="+mn-lt"/>
              </a:rPr>
              <a:t>Методы предназначены для оценки типовых однослойных или многослойных текстильных или других материалов, используемых в теплозащитной одежде. Такие материалы в разных сочетаниях составляют комплекты, используемые в защитной одежде как с нательным бельем, так и без него.</a:t>
            </a:r>
            <a:endParaRPr lang="ru-RU" sz="2200" dirty="0">
              <a:latin typeface="+mn-lt"/>
            </a:endParaRPr>
          </a:p>
        </p:txBody>
      </p:sp>
      <p:pic>
        <p:nvPicPr>
          <p:cNvPr id="7170" name="Picture 2" descr="ᐈ Спецодежда вектор, векторные картинки спецодежда | скачать на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654628"/>
            <a:ext cx="3385457" cy="33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29" y="4799588"/>
            <a:ext cx="1894114" cy="18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7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oeko-tex standard 100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33" y="276723"/>
            <a:ext cx="4603749" cy="62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9857" y="309886"/>
            <a:ext cx="62483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Система стандартизації і сертифікації  OEKO-TEX </a:t>
            </a:r>
            <a:r>
              <a:rPr lang="uk-UA" sz="2200" dirty="0" smtClean="0">
                <a:latin typeface="+mn-lt"/>
              </a:rPr>
              <a:t>встановлює не менш ніж 100 критеріїв у сфері хімічної безпеки по 4 класам в залежності від прямого контакту зі шкірою. 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Зокрема нормується і оцінюється</a:t>
            </a:r>
          </a:p>
          <a:p>
            <a:pPr marL="285750" indent="-285750">
              <a:buFontTx/>
              <a:buChar char="-"/>
            </a:pPr>
            <a:r>
              <a:rPr lang="uk-UA" sz="2200" dirty="0" smtClean="0">
                <a:latin typeface="+mn-lt"/>
              </a:rPr>
              <a:t>відповідність нормі </a:t>
            </a:r>
            <a:r>
              <a:rPr lang="uk-UA" sz="2200" dirty="0" err="1" smtClean="0">
                <a:latin typeface="+mn-lt"/>
              </a:rPr>
              <a:t>pH</a:t>
            </a:r>
            <a:r>
              <a:rPr lang="uk-UA" sz="2200" dirty="0" smtClean="0">
                <a:latin typeface="+mn-lt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uk-UA" sz="2200" dirty="0" smtClean="0">
                <a:latin typeface="+mn-lt"/>
              </a:rPr>
              <a:t>вміст  важких металів;</a:t>
            </a:r>
          </a:p>
          <a:p>
            <a:pPr marL="285750" indent="-285750">
              <a:buFontTx/>
              <a:buChar char="-"/>
            </a:pPr>
            <a:r>
              <a:rPr lang="uk-UA" sz="2200" dirty="0" smtClean="0">
                <a:latin typeface="+mn-lt"/>
              </a:rPr>
              <a:t>вміст формальдегідів і </a:t>
            </a:r>
            <a:r>
              <a:rPr lang="uk-UA" sz="2200" dirty="0" err="1" smtClean="0">
                <a:latin typeface="+mn-lt"/>
              </a:rPr>
              <a:t>хлорвмісних</a:t>
            </a:r>
            <a:r>
              <a:rPr lang="uk-UA" sz="2200" dirty="0" smtClean="0">
                <a:latin typeface="+mn-lt"/>
              </a:rPr>
              <a:t> речовин (</a:t>
            </a:r>
            <a:r>
              <a:rPr lang="uk-UA" sz="2200" dirty="0" err="1" smtClean="0">
                <a:latin typeface="+mn-lt"/>
              </a:rPr>
              <a:t>пентахлорфенола</a:t>
            </a:r>
            <a:r>
              <a:rPr lang="uk-UA" sz="2200" dirty="0" smtClean="0">
                <a:latin typeface="+mn-lt"/>
              </a:rPr>
              <a:t> і </a:t>
            </a:r>
            <a:r>
              <a:rPr lang="uk-UA" sz="2200" dirty="0" err="1" smtClean="0">
                <a:latin typeface="+mn-lt"/>
              </a:rPr>
              <a:t>тетрахлорфенола</a:t>
            </a:r>
            <a:r>
              <a:rPr lang="uk-UA" sz="2200" dirty="0" smtClean="0">
                <a:latin typeface="+mn-lt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uk-UA" sz="2200" dirty="0" smtClean="0">
                <a:latin typeface="+mn-lt"/>
              </a:rPr>
              <a:t>вміст барвників, що здатні викликати контактні дерматити.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dirty="0" smtClean="0">
                <a:latin typeface="+mn-lt"/>
              </a:rPr>
              <a:t>При перевірці обов'язково враховують клас підсумкового продукту: чим інтенсивніше контакт текстилю з шкірою, тим вищі вимоги. Найжорсткіші вимоги </a:t>
            </a:r>
            <a:r>
              <a:rPr lang="uk-UA" sz="2200" dirty="0" err="1" smtClean="0">
                <a:latin typeface="+mn-lt"/>
              </a:rPr>
              <a:t>встановлююсться</a:t>
            </a:r>
            <a:r>
              <a:rPr lang="uk-UA" sz="2200" dirty="0" smtClean="0">
                <a:latin typeface="+mn-lt"/>
              </a:rPr>
              <a:t> до дитячих товарів.</a:t>
            </a:r>
            <a:endParaRPr lang="uk-UA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99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1742" y="461112"/>
            <a:ext cx="695597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OEKO-TEX STANDARD – надійність і безпека</a:t>
            </a:r>
          </a:p>
          <a:p>
            <a:endParaRPr lang="uk-UA" b="1" dirty="0" smtClean="0"/>
          </a:p>
          <a:p>
            <a:r>
              <a:rPr lang="uk-UA" dirty="0" smtClean="0"/>
              <a:t>Система заснована у 1992 році Австрійським Текстильним Інститутом та Дослідницьким Інститутом </a:t>
            </a:r>
            <a:r>
              <a:rPr lang="uk-UA" dirty="0" err="1" smtClean="0"/>
              <a:t>Хохенштайн</a:t>
            </a:r>
            <a:r>
              <a:rPr lang="uk-UA" dirty="0" smtClean="0"/>
              <a:t>.</a:t>
            </a:r>
          </a:p>
          <a:p>
            <a:endParaRPr lang="uk-UA" dirty="0" smtClean="0"/>
          </a:p>
          <a:p>
            <a:r>
              <a:rPr lang="uk-UA" dirty="0" smtClean="0"/>
              <a:t>На даний час координуєтеся 17 дослідницькими інститутами Європи у сфері легкої промисловості.</a:t>
            </a:r>
          </a:p>
          <a:p>
            <a:endParaRPr lang="uk-UA" dirty="0" smtClean="0"/>
          </a:p>
          <a:p>
            <a:r>
              <a:rPr lang="uk-UA" dirty="0" smtClean="0"/>
              <a:t>Має представництва у 40 країнах світу, зокрема в Україні.</a:t>
            </a:r>
          </a:p>
          <a:p>
            <a:endParaRPr lang="uk-UA" dirty="0" smtClean="0"/>
          </a:p>
          <a:p>
            <a:r>
              <a:rPr lang="uk-UA" dirty="0" smtClean="0"/>
              <a:t>При успішному проходженні сертифікації видається сертифікат відповідності і право застосовувати маркування OEKO-TEX.</a:t>
            </a:r>
          </a:p>
          <a:p>
            <a:endParaRPr lang="uk-UA" b="1" dirty="0" smtClean="0"/>
          </a:p>
          <a:p>
            <a:r>
              <a:rPr lang="uk-UA" dirty="0" smtClean="0"/>
              <a:t>Сертифікат</a:t>
            </a:r>
            <a:r>
              <a:rPr lang="uk-UA" b="1" dirty="0" smtClean="0"/>
              <a:t> </a:t>
            </a:r>
            <a:r>
              <a:rPr lang="uk-UA" dirty="0" smtClean="0"/>
              <a:t>видається на 12 місяців.</a:t>
            </a:r>
          </a:p>
          <a:p>
            <a:endParaRPr lang="uk-UA" dirty="0" smtClean="0"/>
          </a:p>
          <a:p>
            <a:r>
              <a:rPr lang="uk-UA" dirty="0" smtClean="0"/>
              <a:t>Після закінчення терміну дії необхідно </a:t>
            </a:r>
          </a:p>
          <a:p>
            <a:r>
              <a:rPr lang="uk-UA" dirty="0" smtClean="0"/>
              <a:t>пройти повторну процедуру оцінювання.</a:t>
            </a:r>
          </a:p>
          <a:p>
            <a:endParaRPr lang="uk-UA" dirty="0"/>
          </a:p>
          <a:p>
            <a:r>
              <a:rPr lang="uk-UA" dirty="0" smtClean="0"/>
              <a:t>70% виробників в Україні мають сертифікацію.</a:t>
            </a:r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9218" name="Picture 2" descr="Подушка офисная диванная с карманами офісна диванна з карманами Oeko-tex® Standard  100: 400 грн - текстиль в Сумах, объявление №24805036 Клубок (ранее Клумб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70942" y="1590328"/>
            <a:ext cx="5809056" cy="326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eko-Tex, Стандарт сертификации | Интернет-магазин Био Укра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317">
            <a:off x="6159846" y="4252605"/>
            <a:ext cx="2914444" cy="19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84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8828" y="1596221"/>
            <a:ext cx="1038269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Вимога</a:t>
            </a: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Продукція повинна відповідати вимогам </a:t>
            </a:r>
            <a:r>
              <a:rPr lang="uk-U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міжнародних стандартів 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OEKO-TEX 100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(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200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).</a:t>
            </a:r>
          </a:p>
          <a:p>
            <a:endParaRPr lang="uk-UA" sz="2400" dirty="0" smtClean="0"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Підтвердні документи</a:t>
            </a:r>
          </a:p>
          <a:p>
            <a:r>
              <a:rPr lang="uk-UA" sz="2400" dirty="0" smtClean="0">
                <a:latin typeface="+mn-lt"/>
              </a:rPr>
              <a:t>1) Копія сертифікату про підтвердження відповідності встановленим критеріям.</a:t>
            </a:r>
          </a:p>
          <a:p>
            <a:r>
              <a:rPr lang="uk-UA" sz="2400" dirty="0" smtClean="0">
                <a:latin typeface="+mn-lt"/>
              </a:rPr>
              <a:t>2) Копія атестату акредитації органу з оцінки відповідності який видав сертифікат.</a:t>
            </a:r>
            <a:endParaRPr lang="uk-UA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717922"/>
            <a:ext cx="11039886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3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39" y="470679"/>
            <a:ext cx="649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Хімічна безпека і </a:t>
            </a:r>
            <a:r>
              <a:rPr lang="uk-UA" b="1" dirty="0" smtClean="0"/>
              <a:t>поліпшені екологічні </a:t>
            </a:r>
            <a:r>
              <a:rPr lang="uk-UA" b="1" dirty="0"/>
              <a:t>характеристики</a:t>
            </a: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9" y="1416904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7" y="1060804"/>
            <a:ext cx="8218718" cy="49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21239" y="3043170"/>
            <a:ext cx="3745959" cy="251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4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 багатокритеріального підходу оцінювання екологічних </a:t>
            </a:r>
          </a:p>
          <a:p>
            <a:r>
              <a:rPr lang="uk-UA" altLang="ru-RU" sz="1600" b="1" dirty="0" smtClean="0">
                <a:latin typeface="+mn-lt"/>
              </a:rPr>
              <a:t>переваг продукції різних категорій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</a:t>
            </a:r>
            <a:r>
              <a:rPr lang="en-US" altLang="ru-RU" sz="1600" dirty="0" smtClean="0">
                <a:latin typeface="+mn-lt"/>
              </a:rPr>
              <a:t>14024</a:t>
            </a:r>
            <a:r>
              <a:rPr lang="uk-UA" altLang="ru-RU" sz="1600" dirty="0" smtClean="0">
                <a:latin typeface="+mn-lt"/>
              </a:rPr>
              <a:t>:2002 </a:t>
            </a:r>
            <a:r>
              <a:rPr lang="uk-UA" altLang="ru-RU" sz="1600" dirty="0" smtClean="0">
                <a:latin typeface="+mn-lt"/>
              </a:rPr>
              <a:t>(діє до 01.01.2022)</a:t>
            </a:r>
          </a:p>
          <a:p>
            <a:r>
              <a:rPr lang="uk-UA" altLang="ru-RU" sz="1600" dirty="0">
                <a:latin typeface="+mn-lt"/>
              </a:rPr>
              <a:t>ДСТУ </a:t>
            </a:r>
            <a:r>
              <a:rPr lang="en-US" altLang="ru-RU" sz="1600" dirty="0">
                <a:latin typeface="+mn-lt"/>
              </a:rPr>
              <a:t>ISO </a:t>
            </a:r>
            <a:r>
              <a:rPr lang="en-US" altLang="ru-RU" sz="1600" dirty="0" smtClean="0">
                <a:latin typeface="+mn-lt"/>
              </a:rPr>
              <a:t>14024</a:t>
            </a:r>
            <a:r>
              <a:rPr lang="uk-UA" altLang="ru-RU" sz="1600" dirty="0" smtClean="0">
                <a:latin typeface="+mn-lt"/>
              </a:rPr>
              <a:t>:2018</a:t>
            </a:r>
            <a:endParaRPr lang="uk-UA" altLang="ru-RU" sz="1600" dirty="0" smtClean="0">
              <a:latin typeface="+mn-lt"/>
            </a:endParaRPr>
          </a:p>
        </p:txBody>
      </p:sp>
      <p:pic>
        <p:nvPicPr>
          <p:cNvPr id="17" name="Picture 5" descr="GEN25-logo-262x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21" y="5561372"/>
            <a:ext cx="2261309" cy="10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9342" y="502793"/>
            <a:ext cx="11092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n-lt"/>
              </a:rPr>
              <a:t>СОУ ОЕМ 08.002.04.003:2016 </a:t>
            </a:r>
            <a:r>
              <a:rPr lang="ru-RU" sz="2000" b="1" dirty="0" err="1">
                <a:latin typeface="+mn-lt"/>
              </a:rPr>
              <a:t>Вироби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текстильні</a:t>
            </a:r>
            <a:r>
              <a:rPr lang="ru-RU" sz="2000" b="1" dirty="0" smtClean="0">
                <a:latin typeface="+mn-lt"/>
              </a:rPr>
              <a:t>.</a:t>
            </a:r>
            <a:r>
              <a:rPr lang="en-US" sz="2000" b="1" dirty="0" smtClean="0">
                <a:latin typeface="+mn-lt"/>
              </a:rPr>
              <a:t> </a:t>
            </a:r>
            <a:r>
              <a:rPr lang="uk-UA" sz="2000" b="1" dirty="0" smtClean="0">
                <a:solidFill>
                  <a:srgbClr val="000000"/>
                </a:solidFill>
                <a:latin typeface="+mn-lt"/>
              </a:rPr>
              <a:t>Екологічні критерії оцінювання життєвого циклу.</a:t>
            </a:r>
            <a:endParaRPr lang="uk-UA" sz="20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83971" y="1079886"/>
            <a:ext cx="9373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000000"/>
                </a:solidFill>
                <a:latin typeface="+mn-lt"/>
              </a:rPr>
              <a:t>Гармонізований з вимогами схваленими Рішенням Комісії від 5 червня 2014 року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2014/350/</a:t>
            </a:r>
            <a:r>
              <a:rPr lang="uk-UA" sz="2000" dirty="0" smtClean="0">
                <a:solidFill>
                  <a:srgbClr val="000000"/>
                </a:solidFill>
                <a:latin typeface="+mn-lt"/>
              </a:rPr>
              <a:t>ЄС що встановлює екологічні критерії для присудження екологічного маркування ЄС за текстильні вироби.</a:t>
            </a:r>
            <a:endParaRPr lang="uk-UA" sz="20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2894">
            <a:off x="468979" y="1289016"/>
            <a:ext cx="1236483" cy="1928459"/>
          </a:xfrm>
          <a:prstGeom prst="rect">
            <a:avLst/>
          </a:prstGeom>
        </p:spPr>
      </p:pic>
      <p:pic>
        <p:nvPicPr>
          <p:cNvPr id="10244" name="Picture 4" descr="Globally Harmonized System of Classification (GHS) | MLi Environm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99" y="5305300"/>
            <a:ext cx="4360869" cy="12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399" y="4568415"/>
            <a:ext cx="391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latin typeface="+mn-lt"/>
              </a:rPr>
              <a:t>ЄС</a:t>
            </a:r>
            <a:endParaRPr lang="ru-RU" sz="12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2141" y="5166801"/>
            <a:ext cx="677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+mn-lt"/>
              </a:rPr>
              <a:t>Україна</a:t>
            </a:r>
            <a:endParaRPr lang="ru-RU" sz="12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34991" y="2135201"/>
            <a:ext cx="8687608" cy="3170099"/>
          </a:xfrm>
          <a:prstGeom prst="rect">
            <a:avLst/>
          </a:prstGeom>
          <a:solidFill>
            <a:srgbClr val="2FA345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Основним завданням при впровадженні екологічних критеріїв є: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зменшення впливів на довкілля та здоров'я людини, пов'язаних з застосуванням хімічних речовин і препаратів, зокрема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зниження емісій летких органічних сполук та високотоксичних речовин*;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збалансоване управління ресурсами;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енергоефективність та запобігання забрудненню на виробництві;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зменшення відходів виробництва та споживання.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uk-UA" sz="2000" dirty="0" smtClean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uk-UA" sz="2000" b="1" dirty="0" smtClean="0">
                <a:solidFill>
                  <a:schemeClr val="bg1"/>
                </a:solidFill>
                <a:latin typeface="+mn-lt"/>
              </a:rPr>
              <a:t>*) Обмежений вміст хімічних речовин за 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класами  та категоріями небезпек щодо впливів на здоров'я людини і довкілля згідно з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CLP/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GHS </a:t>
            </a:r>
            <a:r>
              <a:rPr lang="uk-UA" sz="2000" dirty="0" err="1" smtClean="0">
                <a:solidFill>
                  <a:schemeClr val="bg1"/>
                </a:solidFill>
                <a:latin typeface="+mn-lt"/>
              </a:rPr>
              <a:t>ver</a:t>
            </a:r>
            <a:r>
              <a:rPr lang="uk-UA" sz="2000" dirty="0" smtClean="0">
                <a:solidFill>
                  <a:schemeClr val="bg1"/>
                </a:solidFill>
                <a:latin typeface="+mn-lt"/>
              </a:rPr>
              <a:t>. VII.</a:t>
            </a:r>
            <a:endParaRPr lang="uk-UA" sz="20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0" y="4918348"/>
            <a:ext cx="1704975" cy="1619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8" y="3830591"/>
            <a:ext cx="1205484" cy="1205484"/>
          </a:xfrm>
          <a:prstGeom prst="rect">
            <a:avLst/>
          </a:prstGeom>
        </p:spPr>
      </p:pic>
      <p:pic>
        <p:nvPicPr>
          <p:cNvPr id="10242" name="Picture 2" descr="Экозна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2" y="3318295"/>
            <a:ext cx="1160707" cy="11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9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14" y="47552"/>
            <a:ext cx="9010649" cy="67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AutoShape 5"/>
          <p:cNvSpPr>
            <a:spLocks noChangeArrowheads="1"/>
          </p:cNvSpPr>
          <p:nvPr/>
        </p:nvSpPr>
        <p:spPr bwMode="auto">
          <a:xfrm rot="1189692">
            <a:off x="1589765" y="5639194"/>
            <a:ext cx="1109133" cy="230717"/>
          </a:xfrm>
          <a:prstGeom prst="rightArrow">
            <a:avLst>
              <a:gd name="adj1" fmla="val 50000"/>
              <a:gd name="adj2" fmla="val 120000"/>
            </a:avLst>
          </a:prstGeom>
          <a:solidFill>
            <a:srgbClr val="046C6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ru-RU" sz="788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13" y="47552"/>
            <a:ext cx="9010649" cy="2701363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97308" y="857829"/>
            <a:ext cx="6094874" cy="540404"/>
          </a:xfrm>
          <a:prstGeom prst="rect">
            <a:avLst/>
          </a:prstGeom>
          <a:solidFill>
            <a:srgbClr val="3A726B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altLang="ru-RU" sz="1456" b="1" dirty="0">
                <a:solidFill>
                  <a:schemeClr val="bg1"/>
                </a:solidFill>
              </a:rPr>
              <a:t>Екологічна сертифікація і </a:t>
            </a:r>
            <a:r>
              <a:rPr lang="uk-UA" altLang="ru-RU" sz="1456" b="1" dirty="0" smtClean="0">
                <a:solidFill>
                  <a:schemeClr val="bg1"/>
                </a:solidFill>
              </a:rPr>
              <a:t>маркування є </a:t>
            </a:r>
            <a:r>
              <a:rPr lang="uk-UA" altLang="ru-RU" sz="1456" b="1" dirty="0">
                <a:solidFill>
                  <a:schemeClr val="bg1"/>
                </a:solidFill>
              </a:rPr>
              <a:t>одним </a:t>
            </a:r>
            <a:endParaRPr lang="uk-UA" altLang="ru-RU" sz="1456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uk-UA" altLang="ru-RU" sz="1456" b="1" dirty="0" smtClean="0">
                <a:solidFill>
                  <a:schemeClr val="bg1"/>
                </a:solidFill>
              </a:rPr>
              <a:t>з </a:t>
            </a:r>
            <a:r>
              <a:rPr lang="uk-UA" altLang="ru-RU" sz="1456" b="1" dirty="0">
                <a:solidFill>
                  <a:schemeClr val="bg1"/>
                </a:solidFill>
              </a:rPr>
              <a:t>інструментів </a:t>
            </a:r>
            <a:r>
              <a:rPr lang="ru-RU" altLang="ru-RU" sz="1456" b="1" dirty="0">
                <a:solidFill>
                  <a:schemeClr val="bg1"/>
                </a:solidFill>
              </a:rPr>
              <a:t>державно</a:t>
            </a:r>
            <a:r>
              <a:rPr lang="uk-UA" altLang="ru-RU" sz="1456" b="1" dirty="0">
                <a:solidFill>
                  <a:schemeClr val="bg1"/>
                </a:solidFill>
              </a:rPr>
              <a:t>ї екологічної політики згідно з Законом</a:t>
            </a:r>
            <a:endParaRPr lang="ru-RU" altLang="ru-RU" sz="1456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8489383" y="1985581"/>
            <a:ext cx="3833284" cy="461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76" y="654299"/>
            <a:ext cx="1670055" cy="1487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84029" y="2170410"/>
            <a:ext cx="859972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0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6" y="724833"/>
            <a:ext cx="9698323" cy="55124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8216" y="6322383"/>
            <a:ext cx="493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https://www.youtube.com/watch?v=qnFq-a3ltlc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5033" y="270441"/>
            <a:ext cx="6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Екологічні стандарти щодо продукції, сертифікація і маркування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3" y="964318"/>
            <a:ext cx="1616148" cy="1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8874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8" y="1305342"/>
            <a:ext cx="10143460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Вимога</a:t>
            </a:r>
          </a:p>
          <a:p>
            <a:endParaRPr lang="uk-UA" sz="1000" b="1" dirty="0" smtClean="0"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Вироби </a:t>
            </a:r>
            <a:r>
              <a:rPr lang="uk-UA" sz="2400" dirty="0" smtClean="0">
                <a:latin typeface="+mn-lt"/>
              </a:rPr>
              <a:t>повинні </a:t>
            </a:r>
            <a:r>
              <a:rPr lang="uk-UA" sz="2400" dirty="0">
                <a:latin typeface="+mn-lt"/>
              </a:rPr>
              <a:t>відповідати вимогам екологічних критеріїв на </a:t>
            </a:r>
            <a:r>
              <a:rPr lang="uk-UA" sz="2400" dirty="0" smtClean="0">
                <a:latin typeface="+mn-lt"/>
              </a:rPr>
              <a:t>вироби текстильні, що встановлені згідно з </a:t>
            </a:r>
            <a:r>
              <a:rPr lang="uk-UA" sz="2400" u="sng" dirty="0" smtClean="0">
                <a:latin typeface="+mn-lt"/>
              </a:rPr>
              <a:t>чинною редакцією ДСТУ </a:t>
            </a:r>
            <a:r>
              <a:rPr lang="uk-UA" sz="2400" u="sng" dirty="0">
                <a:latin typeface="+mn-lt"/>
              </a:rPr>
              <a:t>ISO 14024</a:t>
            </a:r>
            <a:r>
              <a:rPr lang="uk-UA" sz="2400" dirty="0" smtClean="0">
                <a:latin typeface="+mn-lt"/>
              </a:rPr>
              <a:t>.</a:t>
            </a:r>
            <a:endParaRPr lang="ru-RU" sz="2400" dirty="0">
              <a:latin typeface="+mn-lt"/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9053" y="3048391"/>
            <a:ext cx="9634869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Роз'яснення</a:t>
            </a:r>
          </a:p>
          <a:p>
            <a:pPr algn="just">
              <a:spcAft>
                <a:spcPts val="0"/>
              </a:spcAft>
            </a:pPr>
            <a:r>
              <a:rPr lang="uk-UA" sz="1200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На сьогодні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діють ДСТУ ISO 14024:2018 та ДСТУ ISO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14024:2002.</a:t>
            </a: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Дія ДСТУ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14024:2002 подовжено до 01.01.2022 р. за наказом національного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органу стандартизації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(ДП «</a:t>
            </a:r>
            <a:r>
              <a:rPr lang="uk-UA" kern="1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УкрНДНЦ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») від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17.12.2019 №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424. </a:t>
            </a:r>
          </a:p>
          <a:p>
            <a:pPr algn="just">
              <a:spcAft>
                <a:spcPts val="0"/>
              </a:spcAft>
            </a:pPr>
            <a:endParaRPr lang="uk-UA" sz="12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Зазначення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в тендерній документації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вимоги з посиланням на одну з редакцій 2018 або 2002 року є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дискримінаційною умовою по відношенню до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учасників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, які мають сертифікати відповідності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екологічним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критеріям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на продукцію,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що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розроблені у різний період дії </a:t>
            </a:r>
            <a:r>
              <a:rPr lang="uk-UA" dirty="0" smtClean="0">
                <a:latin typeface="+mn-lt"/>
              </a:rPr>
              <a:t>ДСТУ </a:t>
            </a:r>
            <a:r>
              <a:rPr lang="en-US" dirty="0">
                <a:latin typeface="+mn-lt"/>
              </a:rPr>
              <a:t>ISO</a:t>
            </a:r>
            <a:r>
              <a:rPr lang="uk-UA" dirty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14024. Це  є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порушенням вимоги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п. 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4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ч.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 та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ч.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4 статті 5,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ч. 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4  статті 22 Закону України «Про публічні закупівлі», якими передбачена недискримінація учасників.</a:t>
            </a:r>
            <a:endParaRPr lang="ru-RU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255" y="221796"/>
            <a:ext cx="5261202" cy="6241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5" y="1603690"/>
            <a:ext cx="5021716" cy="519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10" y="0"/>
            <a:ext cx="51720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DE3B01A-1E24-4A0F-A7EC-F6E4C474FD33}"/>
              </a:ext>
            </a:extLst>
          </p:cNvPr>
          <p:cNvSpPr/>
          <p:nvPr/>
        </p:nvSpPr>
        <p:spPr bwMode="auto">
          <a:xfrm>
            <a:off x="0" y="1695120"/>
            <a:ext cx="12192000" cy="4854536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FEBB455-93EC-47BB-96CD-C510E0A3897F}"/>
              </a:ext>
            </a:extLst>
          </p:cNvPr>
          <p:cNvSpPr/>
          <p:nvPr/>
        </p:nvSpPr>
        <p:spPr bwMode="auto">
          <a:xfrm>
            <a:off x="104386" y="362106"/>
            <a:ext cx="12192000" cy="1009494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4" name="TextBox 4">
            <a:extLst>
              <a:ext uri="{FF2B5EF4-FFF2-40B4-BE49-F238E27FC236}">
                <a16:creationId xmlns="" xmlns:a16="http://schemas.microsoft.com/office/drawing/2014/main" id="{FC76AF58-21C6-483D-BF60-2A6D68482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47" y="493557"/>
            <a:ext cx="10899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4000" b="1" dirty="0">
                <a:latin typeface="+mn-lt"/>
              </a:rPr>
              <a:t>ОСНОВНІ ПИТАННЯ</a:t>
            </a:r>
            <a:r>
              <a:rPr lang="ru-RU" altLang="ru-RU" sz="4000" dirty="0">
                <a:latin typeface="+mn-lt"/>
              </a:rPr>
              <a:t/>
            </a:r>
            <a:br>
              <a:rPr lang="ru-RU" altLang="ru-RU" sz="4000" dirty="0">
                <a:latin typeface="+mn-lt"/>
              </a:rPr>
            </a:br>
            <a:endParaRPr lang="en-US" altLang="ru-RU" sz="40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F148403-11F6-4E2B-B335-20675ABE79B1}"/>
              </a:ext>
            </a:extLst>
          </p:cNvPr>
          <p:cNvSpPr/>
          <p:nvPr/>
        </p:nvSpPr>
        <p:spPr>
          <a:xfrm>
            <a:off x="686167" y="1783189"/>
            <a:ext cx="110284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Що таке «екологічні характеристики»?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В чому переваги застосування і як їх визначити?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оцінити готовність ринку?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правильно оформити тендерну документацію?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Які дій на під час оскаржень процедури?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оцінити відповідність встановленим вимогам?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uk-UA" sz="1200" dirty="0" smtClean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Які органи можуть надавати підтвердну документацію?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ru-RU" sz="1200" dirty="0"/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uk-UA" sz="2400" dirty="0" smtClean="0"/>
              <a:t>Як контролювати </a:t>
            </a:r>
            <a:r>
              <a:rPr lang="uk-UA" sz="2400" dirty="0"/>
              <a:t>дотримання встановлених вимог при  виконанні </a:t>
            </a:r>
            <a:r>
              <a:rPr lang="uk-UA" sz="2400" dirty="0" smtClean="0"/>
              <a:t>договору?</a:t>
            </a:r>
            <a:endParaRPr lang="ru-RU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5128EDC-5A4E-489D-819A-0484E0FC8DE5}"/>
              </a:ext>
            </a:extLst>
          </p:cNvPr>
          <p:cNvSpPr/>
          <p:nvPr/>
        </p:nvSpPr>
        <p:spPr bwMode="auto">
          <a:xfrm>
            <a:off x="9405938" y="6427788"/>
            <a:ext cx="438150" cy="431800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2918A8B-4AE6-4382-BFEC-F7DB614B4D53}"/>
              </a:ext>
            </a:extLst>
          </p:cNvPr>
          <p:cNvSpPr/>
          <p:nvPr/>
        </p:nvSpPr>
        <p:spPr bwMode="auto">
          <a:xfrm>
            <a:off x="11773472" y="1689777"/>
            <a:ext cx="4381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9F7D926-218F-4AAC-AD41-9BD39B974D75}"/>
              </a:ext>
            </a:extLst>
          </p:cNvPr>
          <p:cNvSpPr/>
          <p:nvPr/>
        </p:nvSpPr>
        <p:spPr bwMode="auto">
          <a:xfrm>
            <a:off x="1976438" y="417513"/>
            <a:ext cx="4381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407D3D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36C0FCA-E5B7-4C8F-BB43-9585C5083B25}"/>
              </a:ext>
            </a:extLst>
          </p:cNvPr>
          <p:cNvSpPr/>
          <p:nvPr/>
        </p:nvSpPr>
        <p:spPr bwMode="auto">
          <a:xfrm>
            <a:off x="1538288" y="6350"/>
            <a:ext cx="438150" cy="431800"/>
          </a:xfrm>
          <a:prstGeom prst="rect">
            <a:avLst/>
          </a:prstGeom>
          <a:solidFill>
            <a:srgbClr val="97C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9795" y="3653368"/>
            <a:ext cx="9058939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Роз'яснення </a:t>
            </a:r>
          </a:p>
          <a:p>
            <a:endParaRPr lang="uk-UA" sz="10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Атестат акредитації має бути виданий національним органом з акредитації (Національне агентство з акредитації України) у порядку згідно з Законом України «Про акредитацію органів з оцінки відповідності» від 17.05.2001 № 2407-III. </a:t>
            </a:r>
          </a:p>
          <a:p>
            <a:endParaRPr lang="uk-UA" sz="14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В атестаті акредитації (і додатках до нього, за наявністю) повинна бути зазначена галузь акредитації органу з оцінки відповідності за екологічними критеріями програми екологічного маркування І типу на таку категорію продукції, як “вироби з полімерних матеріалів”.</a:t>
            </a:r>
            <a:endParaRPr lang="uk-UA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6041" y="1669313"/>
            <a:ext cx="1038269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Підтвердні документи</a:t>
            </a:r>
          </a:p>
          <a:p>
            <a:r>
              <a:rPr lang="en-US" sz="2400" dirty="0" smtClean="0">
                <a:latin typeface="+mn-lt"/>
              </a:rPr>
              <a:t>1)</a:t>
            </a:r>
            <a:r>
              <a:rPr lang="uk-UA" sz="2400" dirty="0" smtClean="0">
                <a:latin typeface="+mn-lt"/>
              </a:rPr>
              <a:t> Копія сертифікату про підтвердження відповідності встановленим екологічним критеріям на вироби текстильні;</a:t>
            </a:r>
          </a:p>
          <a:p>
            <a:r>
              <a:rPr lang="en-US" sz="2400" dirty="0" smtClean="0">
                <a:latin typeface="+mn-lt"/>
              </a:rPr>
              <a:t>2)</a:t>
            </a:r>
            <a:r>
              <a:rPr lang="uk-UA" sz="2400" dirty="0" smtClean="0">
                <a:latin typeface="+mn-lt"/>
              </a:rPr>
              <a:t>  Копія атестату акредитації органу з оцінки відповідності який видав сертифікат.</a:t>
            </a:r>
            <a:endParaRPr lang="uk-UA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564654"/>
            <a:ext cx="10713315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 (продовження)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12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3" y="363992"/>
            <a:ext cx="4488108" cy="61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533" y="363992"/>
            <a:ext cx="4339642" cy="613954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http://qrcoder.ru/code/?https%3A%2F%2Fmenr.gov.ua%2Fcontent%2Fekologichne-markuvannya2.html&amp;4&amp;0">
            <a:extLst>
              <a:ext uri="{FF2B5EF4-FFF2-40B4-BE49-F238E27FC236}">
                <a16:creationId xmlns:a16="http://schemas.microsoft.com/office/drawing/2014/main" xmlns="" id="{E6260C4F-CA63-433E-B875-C6DA99A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10" y="2219526"/>
            <a:ext cx="1933014" cy="19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одный след: 140 л на чашку кофе | Таня и досуг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31" y="0"/>
            <a:ext cx="5077598" cy="670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4714" y="1436915"/>
            <a:ext cx="49963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24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9 % вирощування хлопку </a:t>
            </a:r>
          </a:p>
          <a:p>
            <a:endParaRPr lang="uk-UA" sz="24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35% виробничий процес</a:t>
            </a:r>
          </a:p>
          <a:p>
            <a:endParaRPr lang="uk-UA" sz="24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11% транспортування і логістика</a:t>
            </a:r>
          </a:p>
          <a:p>
            <a:endParaRPr lang="uk-UA" sz="24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37% прання протягом користування</a:t>
            </a:r>
          </a:p>
          <a:p>
            <a:endParaRPr lang="uk-UA" sz="2400" b="1" dirty="0">
              <a:solidFill>
                <a:srgbClr val="0070C0"/>
              </a:solidFill>
              <a:latin typeface="+mn-lt"/>
            </a:endParaRPr>
          </a:p>
          <a:p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8% інше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399" y="707571"/>
            <a:ext cx="2143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ВОДНИЙ СЛІД 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036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0" y="499315"/>
            <a:ext cx="5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Ресурсоефективність</a:t>
            </a:r>
          </a:p>
          <a:p>
            <a:pPr lvl="0"/>
            <a:r>
              <a:rPr lang="uk-UA" b="1" dirty="0" smtClean="0">
                <a:latin typeface="+mn-lt"/>
              </a:rPr>
              <a:t>(</a:t>
            </a:r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вміст </a:t>
            </a:r>
            <a:r>
              <a:rPr lang="uk-UA" b="1" dirty="0">
                <a:latin typeface="+mn-lt"/>
                <a:ea typeface="Times New Roman" panose="02020603050405020304" pitchFamily="18" charset="0"/>
              </a:rPr>
              <a:t>повторно переробленого </a:t>
            </a:r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матеріалу</a:t>
            </a:r>
            <a:r>
              <a:rPr lang="uk-UA" b="1" dirty="0" smtClean="0">
                <a:latin typeface="+mn-lt"/>
              </a:rPr>
              <a:t>)</a:t>
            </a:r>
            <a:endParaRPr lang="uk-UA" b="1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" y="1999751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240" y="3718107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6118" y="1455949"/>
            <a:ext cx="703185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Цей твердження може бути тлумачне  таким чином: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Масова частка повторно переробленого матеріалу в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продукції. </a:t>
            </a:r>
          </a:p>
          <a:p>
            <a:pPr algn="just">
              <a:spcAft>
                <a:spcPts val="0"/>
              </a:spcAft>
            </a:pPr>
            <a:endParaRPr lang="uk-UA" dirty="0" smtClean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+mn-lt"/>
                <a:ea typeface="Times New Roman" panose="02020603050405020304" pitchFamily="18" charset="0"/>
              </a:rPr>
              <a:t>а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) </a:t>
            </a:r>
            <a:r>
              <a:rPr lang="uk-UA" dirty="0" err="1">
                <a:latin typeface="+mn-lt"/>
                <a:ea typeface="Times New Roman" panose="02020603050405020304" pitchFamily="18" charset="0"/>
              </a:rPr>
              <a:t>Передспоживчий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 матеріал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Матеріал, відведений від потоку відходів під час виробничого процесу. Винятком є повторне використання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матеріалу,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наприклад,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придатного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для переробляння, що утворюється під час технологічного процесу і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якій може 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бути відновлений у межах того самого процесу, в межах якого він утворюється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б) </a:t>
            </a:r>
            <a:r>
              <a:rPr lang="uk-UA" dirty="0" err="1">
                <a:latin typeface="+mn-lt"/>
                <a:ea typeface="Times New Roman" panose="02020603050405020304" pitchFamily="18" charset="0"/>
              </a:rPr>
              <a:t>Постспоживчий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 матеріал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Матеріал, утворюваний домашніми господарствами чи підприємствами або організаціями які є кінцевими споживачами продукції.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Це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поняття охоплює усі види відходів що можуть бути перероблені за доступними технологіями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.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371" y="189012"/>
            <a:ext cx="2121757" cy="18544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91800" y="9315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30%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1599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191" y="429130"/>
            <a:ext cx="10515600" cy="597167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1800" b="1" dirty="0" err="1"/>
              <a:t>Схематичне</a:t>
            </a:r>
            <a:r>
              <a:rPr lang="ru-RU" sz="1800" b="1" dirty="0"/>
              <a:t> </a:t>
            </a:r>
            <a:r>
              <a:rPr lang="ru-RU" sz="1800" b="1" dirty="0" err="1"/>
              <a:t>представлення</a:t>
            </a:r>
            <a:r>
              <a:rPr lang="ru-RU" sz="1800" b="1" dirty="0"/>
              <a:t> </a:t>
            </a:r>
            <a:r>
              <a:rPr lang="ru-RU" sz="1800" b="1" dirty="0" err="1"/>
              <a:t>системи</a:t>
            </a:r>
            <a:r>
              <a:rPr lang="ru-RU" sz="1800" b="1" dirty="0"/>
              <a:t> повторного </a:t>
            </a:r>
            <a:r>
              <a:rPr lang="ru-RU" sz="1800" b="1" dirty="0" err="1"/>
              <a:t>переробляння</a:t>
            </a:r>
            <a:r>
              <a:rPr lang="ru-RU" sz="1800" b="1" dirty="0"/>
              <a:t> </a:t>
            </a:r>
            <a:r>
              <a:rPr lang="ru-RU" sz="1800" b="1" dirty="0" err="1" smtClean="0"/>
              <a:t>матеріалу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згідно</a:t>
            </a:r>
            <a:r>
              <a:rPr lang="ru-RU" sz="1800" b="1" dirty="0" smtClean="0"/>
              <a:t> з ДСТУ </a:t>
            </a:r>
            <a:r>
              <a:rPr lang="en-US" sz="1800" b="1" dirty="0" smtClean="0"/>
              <a:t>ISO 14021</a:t>
            </a:r>
            <a:endParaRPr lang="ru-RU" sz="1800" b="1" dirty="0"/>
          </a:p>
        </p:txBody>
      </p:sp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2394858" y="1245281"/>
            <a:ext cx="6723833" cy="4948690"/>
            <a:chOff x="1465" y="6575"/>
            <a:chExt cx="9235" cy="615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465" y="9105"/>
              <a:ext cx="720" cy="647"/>
              <a:chOff x="47" y="2582"/>
              <a:chExt cx="720" cy="647"/>
            </a:xfrm>
          </p:grpSpPr>
          <p:sp>
            <p:nvSpPr>
              <p:cNvPr id="46" name="Oval 4"/>
              <p:cNvSpPr>
                <a:spLocks noChangeArrowheads="1"/>
              </p:cNvSpPr>
              <p:nvPr/>
            </p:nvSpPr>
            <p:spPr bwMode="auto">
              <a:xfrm>
                <a:off x="47" y="2582"/>
                <a:ext cx="720" cy="64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7" name="Rectangle 5"/>
              <p:cNvSpPr>
                <a:spLocks noChangeArrowheads="1"/>
              </p:cNvSpPr>
              <p:nvPr/>
            </p:nvSpPr>
            <p:spPr bwMode="auto">
              <a:xfrm>
                <a:off x="104" y="2771"/>
                <a:ext cx="60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Відхід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91" y="9004"/>
              <a:ext cx="1631" cy="8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Рекупераційний процес 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(збирання/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сортування)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53" y="9160"/>
              <a:ext cx="1383" cy="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Регенерований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(рекуперований)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22" y="9146"/>
              <a:ext cx="1272" cy="5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Процес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повторного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переробляння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53" y="9105"/>
              <a:ext cx="1344" cy="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перероблений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 (А)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317" y="9159"/>
              <a:ext cx="1383" cy="59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500"/>
                </a:spcBef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Процес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виготовляння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Line 11"/>
            <p:cNvCxnSpPr>
              <a:cxnSpLocks noChangeShapeType="1"/>
            </p:cNvCxnSpPr>
            <p:nvPr/>
          </p:nvCxnSpPr>
          <p:spPr bwMode="auto">
            <a:xfrm>
              <a:off x="2184" y="9427"/>
              <a:ext cx="3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066" y="11918"/>
              <a:ext cx="1217" cy="807"/>
              <a:chOff x="2648" y="5395"/>
              <a:chExt cx="1217" cy="807"/>
            </a:xfrm>
          </p:grpSpPr>
          <p:sp>
            <p:nvSpPr>
              <p:cNvPr id="40" name="Rectangle 13"/>
              <p:cNvSpPr>
                <a:spLocks noChangeArrowheads="1"/>
              </p:cNvSpPr>
              <p:nvPr/>
            </p:nvSpPr>
            <p:spPr bwMode="auto">
              <a:xfrm>
                <a:off x="2648" y="5395"/>
                <a:ext cx="1217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Остаточне видалення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Line 14"/>
              <p:cNvCxnSpPr>
                <a:cxnSpLocks noChangeShapeType="1"/>
              </p:cNvCxnSpPr>
              <p:nvPr/>
            </p:nvCxnSpPr>
            <p:spPr bwMode="auto">
              <a:xfrm>
                <a:off x="2648" y="5395"/>
                <a:ext cx="1" cy="5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Line 15"/>
              <p:cNvCxnSpPr>
                <a:cxnSpLocks noChangeShapeType="1"/>
              </p:cNvCxnSpPr>
              <p:nvPr/>
            </p:nvCxnSpPr>
            <p:spPr bwMode="auto">
              <a:xfrm>
                <a:off x="3847" y="5399"/>
                <a:ext cx="1" cy="5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Line 16"/>
              <p:cNvCxnSpPr>
                <a:cxnSpLocks noChangeShapeType="1"/>
              </p:cNvCxnSpPr>
              <p:nvPr/>
            </p:nvCxnSpPr>
            <p:spPr bwMode="auto">
              <a:xfrm>
                <a:off x="2648" y="5395"/>
                <a:ext cx="121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Line 17"/>
              <p:cNvCxnSpPr>
                <a:cxnSpLocks noChangeShapeType="1"/>
              </p:cNvCxnSpPr>
              <p:nvPr/>
            </p:nvCxnSpPr>
            <p:spPr bwMode="auto">
              <a:xfrm>
                <a:off x="2648" y="5971"/>
                <a:ext cx="609" cy="2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Line 18"/>
              <p:cNvCxnSpPr>
                <a:cxnSpLocks noChangeShapeType="1"/>
              </p:cNvCxnSpPr>
              <p:nvPr/>
            </p:nvCxnSpPr>
            <p:spPr bwMode="auto">
              <a:xfrm flipH="1">
                <a:off x="3243" y="5961"/>
                <a:ext cx="609" cy="2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9472" y="11040"/>
              <a:ext cx="1162" cy="10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9573" y="11238"/>
              <a:ext cx="960" cy="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Кінцева продукція </a:t>
              </a:r>
              <a:r>
                <a:rPr lang="ru-RU" sz="800" spc="-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(P) </a:t>
              </a:r>
              <a:br>
                <a:rPr lang="ru-RU" sz="800" spc="-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800" spc="-6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 = A + B)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Line 21"/>
            <p:cNvCxnSpPr>
              <a:cxnSpLocks noChangeShapeType="1"/>
            </p:cNvCxnSpPr>
            <p:nvPr/>
          </p:nvCxnSpPr>
          <p:spPr bwMode="auto">
            <a:xfrm>
              <a:off x="4122" y="9442"/>
              <a:ext cx="3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Line 22"/>
            <p:cNvCxnSpPr>
              <a:cxnSpLocks noChangeShapeType="1"/>
            </p:cNvCxnSpPr>
            <p:nvPr/>
          </p:nvCxnSpPr>
          <p:spPr bwMode="auto">
            <a:xfrm>
              <a:off x="7493" y="9427"/>
              <a:ext cx="27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Line 23"/>
            <p:cNvCxnSpPr>
              <a:cxnSpLocks noChangeShapeType="1"/>
            </p:cNvCxnSpPr>
            <p:nvPr/>
          </p:nvCxnSpPr>
          <p:spPr bwMode="auto">
            <a:xfrm>
              <a:off x="5835" y="9427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Line 24"/>
            <p:cNvCxnSpPr>
              <a:cxnSpLocks noChangeShapeType="1"/>
            </p:cNvCxnSpPr>
            <p:nvPr/>
          </p:nvCxnSpPr>
          <p:spPr bwMode="auto">
            <a:xfrm>
              <a:off x="9096" y="9427"/>
              <a:ext cx="2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0" name="Group 25"/>
            <p:cNvGrpSpPr>
              <a:grpSpLocks/>
            </p:cNvGrpSpPr>
            <p:nvPr/>
          </p:nvGrpSpPr>
          <p:grpSpPr bwMode="auto">
            <a:xfrm>
              <a:off x="3956" y="6575"/>
              <a:ext cx="6523" cy="862"/>
              <a:chOff x="2537" y="52"/>
              <a:chExt cx="6524" cy="862"/>
            </a:xfrm>
          </p:grpSpPr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8065" y="52"/>
                <a:ext cx="996" cy="8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Первинний матеріал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(B)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27"/>
              <p:cNvSpPr>
                <a:spLocks noChangeArrowheads="1"/>
              </p:cNvSpPr>
              <p:nvPr/>
            </p:nvSpPr>
            <p:spPr bwMode="auto">
              <a:xfrm>
                <a:off x="6407" y="52"/>
                <a:ext cx="1383" cy="80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Інше використання або продаж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28"/>
              <p:cNvSpPr>
                <a:spLocks noChangeArrowheads="1"/>
              </p:cNvSpPr>
              <p:nvPr/>
            </p:nvSpPr>
            <p:spPr bwMode="auto">
              <a:xfrm>
                <a:off x="4362" y="52"/>
                <a:ext cx="1217" cy="80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uk-UA" sz="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Інше використання або продаж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29"/>
              <p:cNvSpPr>
                <a:spLocks noChangeArrowheads="1"/>
              </p:cNvSpPr>
              <p:nvPr/>
            </p:nvSpPr>
            <p:spPr bwMode="auto">
              <a:xfrm>
                <a:off x="2537" y="52"/>
                <a:ext cx="1272" cy="80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12700" tIns="12700" rIns="12700" bIns="1270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uk-UA" sz="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Генерування енергії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Line 30"/>
            <p:cNvCxnSpPr>
              <a:cxnSpLocks noChangeShapeType="1"/>
            </p:cNvCxnSpPr>
            <p:nvPr/>
          </p:nvCxnSpPr>
          <p:spPr bwMode="auto">
            <a:xfrm>
              <a:off x="2171" y="9544"/>
              <a:ext cx="2083" cy="23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Line 31"/>
            <p:cNvCxnSpPr>
              <a:cxnSpLocks noChangeShapeType="1"/>
            </p:cNvCxnSpPr>
            <p:nvPr/>
          </p:nvCxnSpPr>
          <p:spPr bwMode="auto">
            <a:xfrm>
              <a:off x="4144" y="9459"/>
              <a:ext cx="476" cy="24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Line 32"/>
            <p:cNvCxnSpPr>
              <a:cxnSpLocks noChangeShapeType="1"/>
            </p:cNvCxnSpPr>
            <p:nvPr/>
          </p:nvCxnSpPr>
          <p:spPr bwMode="auto">
            <a:xfrm flipH="1">
              <a:off x="4951" y="9749"/>
              <a:ext cx="1936" cy="2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" name="Line 33"/>
            <p:cNvCxnSpPr>
              <a:cxnSpLocks noChangeShapeType="1"/>
            </p:cNvCxnSpPr>
            <p:nvPr/>
          </p:nvCxnSpPr>
          <p:spPr bwMode="auto">
            <a:xfrm>
              <a:off x="7493" y="9427"/>
              <a:ext cx="2212" cy="1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Line 34"/>
            <p:cNvCxnSpPr>
              <a:cxnSpLocks noChangeShapeType="1"/>
            </p:cNvCxnSpPr>
            <p:nvPr/>
          </p:nvCxnSpPr>
          <p:spPr bwMode="auto">
            <a:xfrm>
              <a:off x="10036" y="9749"/>
              <a:ext cx="1" cy="12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Line 35"/>
            <p:cNvCxnSpPr>
              <a:cxnSpLocks noChangeShapeType="1"/>
            </p:cNvCxnSpPr>
            <p:nvPr/>
          </p:nvCxnSpPr>
          <p:spPr bwMode="auto">
            <a:xfrm>
              <a:off x="9980" y="7437"/>
              <a:ext cx="1" cy="17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Line 36"/>
            <p:cNvCxnSpPr>
              <a:cxnSpLocks noChangeShapeType="1"/>
            </p:cNvCxnSpPr>
            <p:nvPr/>
          </p:nvCxnSpPr>
          <p:spPr bwMode="auto">
            <a:xfrm flipV="1">
              <a:off x="7493" y="7383"/>
              <a:ext cx="1051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Line 37"/>
            <p:cNvCxnSpPr>
              <a:cxnSpLocks noChangeShapeType="1"/>
            </p:cNvCxnSpPr>
            <p:nvPr/>
          </p:nvCxnSpPr>
          <p:spPr bwMode="auto">
            <a:xfrm flipV="1">
              <a:off x="4122" y="7383"/>
              <a:ext cx="2267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" name="Line 38"/>
            <p:cNvCxnSpPr>
              <a:cxnSpLocks noChangeShapeType="1"/>
            </p:cNvCxnSpPr>
            <p:nvPr/>
          </p:nvCxnSpPr>
          <p:spPr bwMode="auto">
            <a:xfrm flipV="1">
              <a:off x="4122" y="7383"/>
              <a:ext cx="498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>
              <a:off x="4011" y="8043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Паливо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5189" y="7975"/>
              <a:ext cx="830" cy="4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Побічні продукти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41"/>
            <p:cNvSpPr>
              <a:spLocks noChangeArrowheads="1"/>
            </p:cNvSpPr>
            <p:nvPr/>
          </p:nvSpPr>
          <p:spPr bwMode="auto">
            <a:xfrm>
              <a:off x="7732" y="7975"/>
              <a:ext cx="830" cy="4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Побічні продукти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8101" y="10049"/>
              <a:ext cx="1272" cy="7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400"/>
                </a:spcBef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перероблений</a:t>
              </a:r>
              <a:b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 (А)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4011" y="10504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Відхід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5687" y="10504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Відхід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0321429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0857" y="1076534"/>
            <a:ext cx="10143460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Вироби </a:t>
            </a:r>
            <a:r>
              <a:rPr lang="uk-UA" sz="2200" dirty="0" smtClean="0">
                <a:latin typeface="+mn-lt"/>
              </a:rPr>
              <a:t>повинні містити не менш ніж </a:t>
            </a:r>
            <a:r>
              <a:rPr lang="uk-UA" sz="2200" u="sng" dirty="0" smtClean="0">
                <a:latin typeface="+mn-lt"/>
              </a:rPr>
              <a:t>ХХ</a:t>
            </a:r>
            <a:r>
              <a:rPr lang="uk-UA" sz="2200" dirty="0" smtClean="0">
                <a:latin typeface="+mn-lt"/>
              </a:rPr>
              <a:t>% повторно переробленого матеріалу зазначити якого саме).</a:t>
            </a: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0857" y="1876752"/>
            <a:ext cx="963486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Примітка</a:t>
            </a: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При встановленні такої вимоги важливо бути впевненим що вона не порушує вимог санітарного законодавства або інших нормативів.</a:t>
            </a:r>
          </a:p>
          <a:p>
            <a:pPr algn="just">
              <a:spcAft>
                <a:spcPts val="0"/>
              </a:spcAft>
            </a:pP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uk-UA" kern="100" dirty="0">
              <a:solidFill>
                <a:srgbClr val="000000"/>
              </a:solidFill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9085" y="3440068"/>
            <a:ext cx="1100722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Варіант А</a:t>
            </a:r>
            <a:r>
              <a:rPr lang="uk-UA" sz="2200" dirty="0">
                <a:latin typeface="+mn-lt"/>
              </a:rPr>
              <a:t>.  </a:t>
            </a:r>
            <a:r>
              <a:rPr lang="uk-UA" sz="2200" dirty="0" err="1">
                <a:latin typeface="+mn-lt"/>
              </a:rPr>
              <a:t>Самодекларація</a:t>
            </a:r>
            <a:r>
              <a:rPr lang="uk-UA" sz="2200" dirty="0">
                <a:latin typeface="+mn-lt"/>
              </a:rPr>
              <a:t> </a:t>
            </a:r>
            <a:r>
              <a:rPr lang="uk-UA" sz="2200" b="1" u="sng" dirty="0">
                <a:latin typeface="+mn-lt"/>
              </a:rPr>
              <a:t>виробника</a:t>
            </a:r>
            <a:r>
              <a:rPr lang="uk-UA" sz="2200" dirty="0">
                <a:latin typeface="+mn-lt"/>
              </a:rPr>
              <a:t> оформлена згідно з п. 7.8 ДСТУ ISO 14021.</a:t>
            </a:r>
          </a:p>
          <a:p>
            <a:endParaRPr lang="uk-UA" sz="1000" dirty="0">
              <a:latin typeface="+mn-lt"/>
            </a:endParaRPr>
          </a:p>
          <a:p>
            <a:r>
              <a:rPr lang="uk-UA" sz="2200" b="1" dirty="0">
                <a:latin typeface="+mn-lt"/>
              </a:rPr>
              <a:t>Варіант Б</a:t>
            </a:r>
            <a:r>
              <a:rPr lang="uk-UA" sz="2200" dirty="0">
                <a:latin typeface="+mn-lt"/>
              </a:rPr>
              <a:t>. </a:t>
            </a:r>
            <a:r>
              <a:rPr lang="uk-UA" sz="2200" dirty="0" smtClean="0">
                <a:latin typeface="+mn-lt"/>
              </a:rPr>
              <a:t>Копія висновку виданого </a:t>
            </a:r>
            <a:r>
              <a:rPr lang="uk-UA" sz="2200" dirty="0">
                <a:latin typeface="+mn-lt"/>
              </a:rPr>
              <a:t>незалежним компетентним </a:t>
            </a:r>
            <a:r>
              <a:rPr lang="uk-UA" sz="2200" dirty="0" smtClean="0">
                <a:latin typeface="+mn-lt"/>
              </a:rPr>
              <a:t>органом згідно </a:t>
            </a:r>
            <a:r>
              <a:rPr lang="uk-UA" sz="2200" dirty="0">
                <a:latin typeface="+mn-lt"/>
              </a:rPr>
              <a:t>з п. 7.8 ДСТУ ISO 14021.</a:t>
            </a:r>
          </a:p>
          <a:p>
            <a:endParaRPr lang="uk-UA" sz="1000" dirty="0">
              <a:latin typeface="+mn-lt"/>
            </a:endParaRPr>
          </a:p>
          <a:p>
            <a:r>
              <a:rPr lang="uk-UA" sz="2200" b="1" dirty="0">
                <a:latin typeface="+mn-lt"/>
              </a:rPr>
              <a:t>Варіант В</a:t>
            </a:r>
            <a:r>
              <a:rPr lang="uk-UA" sz="2200" dirty="0">
                <a:latin typeface="+mn-lt"/>
              </a:rPr>
              <a:t>. </a:t>
            </a:r>
            <a:r>
              <a:rPr lang="uk-UA" sz="2200" dirty="0" smtClean="0">
                <a:latin typeface="+mn-lt"/>
              </a:rPr>
              <a:t>Копія протоколу </a:t>
            </a:r>
            <a:r>
              <a:rPr lang="uk-UA" sz="2200" dirty="0">
                <a:latin typeface="+mn-lt"/>
              </a:rPr>
              <a:t>оцінки відповідності екологічним критеріям для </a:t>
            </a:r>
            <a:r>
              <a:rPr lang="uk-UA" sz="2200" dirty="0" smtClean="0">
                <a:latin typeface="+mn-lt"/>
              </a:rPr>
              <a:t>текстильних виробів, </a:t>
            </a:r>
            <a:r>
              <a:rPr lang="uk-UA" sz="2200" dirty="0">
                <a:latin typeface="+mn-lt"/>
              </a:rPr>
              <a:t>встановлених згідно з чинною редакцією ДСТУ ISO 14024 (або втяг з нього щодо оцінювання </a:t>
            </a:r>
            <a:r>
              <a:rPr lang="uk-UA" sz="2200" dirty="0" smtClean="0">
                <a:latin typeface="+mn-lt"/>
              </a:rPr>
              <a:t>місту повторно переробленого матеріалу).</a:t>
            </a:r>
            <a:r>
              <a:rPr lang="uk-UA" sz="2200" dirty="0">
                <a:latin typeface="+mn-lt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9085" y="2966187"/>
            <a:ext cx="61939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Підтвердний документ</a:t>
            </a:r>
            <a:endParaRPr lang="uk-UA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1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0" y="409302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Продукція зі збільшеним строком експлуатації</a:t>
            </a:r>
            <a:endParaRPr lang="ru-RU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0" y="1761930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3269" y="3499462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6117" y="1063430"/>
            <a:ext cx="703185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Виріб має </a:t>
            </a:r>
            <a:r>
              <a:rPr lang="uk-UA" dirty="0">
                <a:latin typeface="+mn-lt"/>
              </a:rPr>
              <a:t>більш тривалий строк експлуатації завдяки поліпшеній надійності або придатності до модернізування, результатом чого є економія ресурсів або </a:t>
            </a:r>
            <a:r>
              <a:rPr lang="uk-UA" dirty="0" err="1">
                <a:latin typeface="+mn-lt"/>
              </a:rPr>
              <a:t>маловідходність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026117" y="2127227"/>
            <a:ext cx="7654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Якщо твердження пов’язане з поліпшеною надійністю продукції, необхідно зазначити строк, на який збільшено гарантований виробником строк експлуатації.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 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6117" y="3327556"/>
            <a:ext cx="76542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altLang="ru-RU" dirty="0">
                <a:latin typeface="+mn-lt"/>
                <a:ea typeface="Times New Roman" panose="02020603050405020304" pitchFamily="18" charset="0"/>
              </a:rPr>
              <a:t>Порівняльні твердження, які стосуються екологічних характеристик продукції треба виражати кількісно </a:t>
            </a:r>
          </a:p>
          <a:p>
            <a:pPr lvl="0"/>
            <a:r>
              <a:rPr lang="uk-UA" altLang="ru-RU" dirty="0">
                <a:latin typeface="+mn-lt"/>
                <a:ea typeface="Times New Roman" panose="02020603050405020304" pitchFamily="18" charset="0"/>
              </a:rPr>
              <a:t>та обчислювати з використанням тих самих одиниць вимірювання. </a:t>
            </a:r>
            <a:endParaRPr lang="ru-RU" altLang="ru-RU" dirty="0">
              <a:latin typeface="+mn-lt"/>
            </a:endParaRPr>
          </a:p>
          <a:p>
            <a:pPr lvl="0"/>
            <a:endParaRPr lang="uk-UA" altLang="ru-RU" b="1" dirty="0">
              <a:latin typeface="+mn-lt"/>
              <a:ea typeface="Times New Roman" panose="02020603050405020304" pitchFamily="18" charset="0"/>
            </a:endParaRPr>
          </a:p>
          <a:p>
            <a:r>
              <a:rPr lang="uk-UA" altLang="ru-RU" dirty="0">
                <a:latin typeface="+mn-lt"/>
                <a:ea typeface="Times New Roman" panose="02020603050405020304" pitchFamily="18" charset="0"/>
              </a:rPr>
              <a:t>Порівняльні твердження про </a:t>
            </a:r>
            <a:r>
              <a:rPr lang="uk-UA" b="1" dirty="0">
                <a:latin typeface="+mn-lt"/>
              </a:rPr>
              <a:t>збільшення строку експлуатації  виробу слід надавати в </a:t>
            </a:r>
            <a:r>
              <a:rPr lang="uk-UA" altLang="ru-RU" dirty="0">
                <a:latin typeface="+mn-lt"/>
                <a:ea typeface="Times New Roman" panose="02020603050405020304" pitchFamily="18" charset="0"/>
              </a:rPr>
              <a:t>абсолютних (виміряних) значень, і в цьому випадку їх треба виражати як відносні поліпшення.</a:t>
            </a:r>
            <a:endParaRPr lang="ru-RU" alt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64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110398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4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1533942"/>
            <a:ext cx="10507499" cy="3231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+mn-lt"/>
              </a:rPr>
              <a:t>Вимога</a:t>
            </a:r>
          </a:p>
          <a:p>
            <a:endParaRPr lang="uk-UA" sz="2800" b="1" dirty="0" smtClean="0"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Гарантійний строк експлуатації </a:t>
            </a:r>
            <a:r>
              <a:rPr lang="uk-UA" sz="2400" dirty="0" smtClean="0">
                <a:latin typeface="+mn-lt"/>
              </a:rPr>
              <a:t>виробу повинен бути не менш ніж ____ міс. </a:t>
            </a:r>
          </a:p>
          <a:p>
            <a:endParaRPr lang="uk-UA" sz="2800" dirty="0" smtClean="0"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Підтвердні документи</a:t>
            </a:r>
          </a:p>
          <a:p>
            <a:r>
              <a:rPr lang="uk-UA" sz="2400" dirty="0" smtClean="0">
                <a:latin typeface="+mn-lt"/>
              </a:rPr>
              <a:t>1) Надана виробником гарантія на визначений строк експлуатації.</a:t>
            </a:r>
          </a:p>
          <a:p>
            <a:r>
              <a:rPr lang="uk-UA" sz="2400" dirty="0" smtClean="0">
                <a:latin typeface="+mn-lt"/>
              </a:rPr>
              <a:t>2) Договір у складі тендерної документації із визначеними умовами щодо гарантованого строку експлуатації.</a:t>
            </a:r>
            <a:endParaRPr lang="uk-U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4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091" y="301061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Компетентність організації  НЕ ПІДТВЕРДЖЕНА</a:t>
            </a:r>
          </a:p>
          <a:p>
            <a:endParaRPr lang="uk-UA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892" y="5227913"/>
            <a:ext cx="640122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Прийняття ЗАМОВНИКОМ у </a:t>
            </a:r>
            <a:r>
              <a:rPr lang="uk-UA" b="1" dirty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складі тендерної </a:t>
            </a:r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документації,  сертифікатів виданих ОРГАНАМИ КОМПЕТЕНТНІ</a:t>
            </a:r>
            <a:r>
              <a:rPr lang="ru-RU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СТЬ ЯКИХ НЕ ПЕРЕВ</a:t>
            </a:r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ІРЕНА шляхом АКРЕДИТАЦІЇ або у інший визначений законодавством спосіб є порушенням пункту </a:t>
            </a:r>
            <a:r>
              <a:rPr lang="uk-UA" b="1" dirty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5 статті 23 </a:t>
            </a:r>
            <a:endParaRPr lang="uk-UA" b="1" dirty="0" smtClean="0">
              <a:solidFill>
                <a:srgbClr val="C4000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Закону </a:t>
            </a:r>
            <a:r>
              <a:rPr lang="uk-UA" b="1" dirty="0">
                <a:solidFill>
                  <a:srgbClr val="C40000"/>
                </a:solidFill>
                <a:latin typeface="+mn-lt"/>
                <a:cs typeface="Times New Roman" panose="02020603050405020304" pitchFamily="18" charset="0"/>
              </a:rPr>
              <a:t>про публічні закупівлі</a:t>
            </a:r>
            <a:endParaRPr lang="ru-RU" dirty="0">
              <a:solidFill>
                <a:srgbClr val="C4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12" y="-133350"/>
            <a:ext cx="5000625" cy="6991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462" y="2232839"/>
            <a:ext cx="4424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Відсутній перелік продукції на якій поширюється сертифікат</a:t>
            </a:r>
            <a:endParaRPr lang="ru-RU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395" y="755511"/>
            <a:ext cx="565716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Відсутня акредитація і б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удь-які 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документальні засвідчення того, що ця організація дійсно є органом з оцінки відповідності, і те що схема сертифікації якою вона оперує відповідає стандарту ДСТУ ISO 14024  – відсутні (окрім власного сайту цієї організації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).</a:t>
            </a:r>
            <a:endParaRPr lang="ru-RU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6405" y="2900544"/>
            <a:ext cx="438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Не зазначений користувач сертифікату</a:t>
            </a:r>
            <a:endParaRPr lang="ru-RU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184" y="4706381"/>
            <a:ext cx="4236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n-lt"/>
              </a:rPr>
              <a:t>Хибні помилки у кодифікації стандартів</a:t>
            </a:r>
            <a:endParaRPr lang="ru-RU" dirty="0">
              <a:latin typeface="+mn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341434" y="4616188"/>
            <a:ext cx="2575933" cy="246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70113" y="4320979"/>
            <a:ext cx="1980346" cy="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431283" y="2538793"/>
            <a:ext cx="2252546" cy="2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422571" y="940007"/>
            <a:ext cx="4724400" cy="554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760878" y="3078911"/>
            <a:ext cx="2012800" cy="13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923112" y="24187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MS Mincho" panose="02020609040205080304" pitchFamily="49" charset="-128"/>
              </a:rPr>
              <a:t>	</a:t>
            </a:r>
            <a:endParaRPr lang="ru-RU" sz="1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2347" y="3387205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dirty="0">
                <a:latin typeface="+mn-lt"/>
              </a:rPr>
              <a:t>Відсутній данні, які екологічні критерії становлять елементи технічних вимог програми екологічного маркування для кожної категорії продукції якими керується ця організація, що є грубим порушенням вимог ДСТУ ISO 14024.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4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444911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Підроблені сертифікати</a:t>
            </a:r>
          </a:p>
          <a:p>
            <a:endParaRPr lang="uk-UA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5314214"/>
            <a:ext cx="10653109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Стаття 358 ККУ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Підроблення документів, печаток, штампів та бланків, збут чи використання підроблених документів,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печаток, штампів караються штрафом до однієї тисячі неоподатковуваних мінімумів доходів громадян 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+mn-lt"/>
              </a:rPr>
              <a:t>або арештом на строк до шести місяців, або обмеженням волі на строк до двох років.</a:t>
            </a:r>
            <a:endParaRPr lang="uk-UA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463" y="444911"/>
            <a:ext cx="3501706" cy="5021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985" y="444911"/>
            <a:ext cx="3537310" cy="500883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7444640" y="1730128"/>
            <a:ext cx="1214265" cy="1219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492956" y="1730128"/>
            <a:ext cx="951684" cy="1280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4" y="1736570"/>
            <a:ext cx="1569116" cy="15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573721" y="2721815"/>
            <a:ext cx="915463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екологічних характеристик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568" y="1468000"/>
            <a:ext cx="6096000" cy="110799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23.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lang="uk-UA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568" y="4925123"/>
            <a:ext cx="114370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Критеріями оцінки пропозиції МОЖЕ бути  «... 3) ціна/вартість життєвого циклу разом з іншими критеріями оцінки, зокрема, такими як: …… </a:t>
            </a:r>
            <a:r>
              <a:rPr lang="uk-UA" sz="2200" b="1" dirty="0" smtClean="0">
                <a:latin typeface="+mn-lt"/>
              </a:rPr>
              <a:t>застосування заходів охорони навколишнього середовища та/або соціального захисту, які пов’язані із предметом закупівлі</a:t>
            </a:r>
            <a:r>
              <a:rPr lang="uk-UA" sz="2200" dirty="0" smtClean="0">
                <a:latin typeface="+mn-lt"/>
              </a:rPr>
              <a:t>».</a:t>
            </a:r>
            <a:endParaRPr lang="uk-UA" sz="2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568" y="4494236"/>
            <a:ext cx="818706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29.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Розгляд та оцінка тендерних пропозицій/пропозицій</a:t>
            </a:r>
            <a:endParaRPr lang="uk-UA" sz="2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68" y="532204"/>
            <a:ext cx="5156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/>
              <a:t>Новий Закон про публічні закупівлі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1792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1" y="1137099"/>
            <a:ext cx="10374085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Mangal" panose="02040503050203030202" pitchFamily="18" charset="0"/>
              </a:rPr>
              <a:t>Стандарт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14001:2015 установлює вимоги до системи екологічного управління, що їх організація може використовувати для підвищення своєї дієвості. </a:t>
            </a: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Призначеність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цього стандарту - надати організаціям загальну схему діяльності задля охорони довкілля та реагування на зміни умов довкілля в рівноважному поєднанні з соціально-економічними потребами. 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Об'єктом сертифікації згідно з 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є система екологічного управління.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Тобто даний стандарт й, відповідно, сертифікат відповідності згідно з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не має безпосереднього відношення до товару, що є предметом закупівлі, у 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тому числі його 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технічних, якісних та кількісних характеристик, зазначення яких передбачено п. 3 ч. 2 статті 22 Закону України «Про публічні закупівлі», а також не встановлює будь-яких вимог до предмета закупівлі, для того, щоб вимагати сертифікати відповідності відповідно до п. 4 ч. 2 статті 22 Закону України «Про публічні закупівлі». </a:t>
            </a:r>
            <a:endParaRPr lang="uk-UA" kern="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kern="100" dirty="0"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та ДСТУ ISO 14024 не є взаємозамінними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 Стандарт ДСТУ ISO 14024, на відміну від  ДСТУ </a:t>
            </a:r>
            <a:r>
              <a:rPr lang="en-US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14001, установлює принципи та методи, застосовні для розроблення програм екологічного маркування типу I, включаючи вибір категорій продукції, екологічних критеріїв продукції і функціональних характеристик продукції, а також для оцінювання та демонстрування відповідності</a:t>
            </a: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uk-UA" sz="1400" kern="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Відповідно</a:t>
            </a:r>
            <a:r>
              <a:rPr lang="uk-UA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, екологічні критерії, що розроблені згідно з ДСТУ ISO 14024, встановлюють вимоги саме до продукції, що відповідає вимогам Закону України «Про публічні закупівлі». </a:t>
            </a:r>
            <a:endParaRPr lang="ru-RU" kern="100" dirty="0"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37" y="343637"/>
            <a:ext cx="1000125" cy="723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615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14001 </a:t>
            </a:r>
            <a:endParaRPr lang="ru-RU" sz="3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1478" y="413199"/>
            <a:ext cx="300357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3200" b="1" kern="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uk-UA" sz="3200" b="1" kern="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Mangal" panose="02040503050203030202" pitchFamily="18" charset="0"/>
              </a:rPr>
              <a:t>14024 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4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754556"/>
            <a:ext cx="10570029" cy="569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4142" y="185057"/>
            <a:ext cx="230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ЛОКАЛІЗАЦІЯ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05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4142" y="673421"/>
            <a:ext cx="10091058" cy="5191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Неціновій критерій не вплине на відбір пропозицій, але може впливати на  вибір надаючи перевагу 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встановленим критеріям.</a:t>
            </a:r>
            <a:r>
              <a:rPr lang="ru-RU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dirty="0" smtClean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algn="just">
              <a:spcAft>
                <a:spcPts val="750"/>
              </a:spcAft>
            </a:pP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Оновлений Закон 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знімає обмеження </a:t>
            </a:r>
            <a:r>
              <a:rPr lang="uk-UA" u="sng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на умови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 застосування 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нецінових критеріїв. </a:t>
            </a:r>
          </a:p>
          <a:p>
            <a:pPr algn="just">
              <a:spcAft>
                <a:spcPts val="750"/>
              </a:spcAft>
            </a:pP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До 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цього замовник мав можливість застосовувати їх лише, якщо закупівля матиме складний характер (у тому числі закупівля консультаційних послуг, наукових досліджень, експериментів або розробок, дослідно-конструкторських робіт) і немає постійно діючого ринку</a:t>
            </a: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750"/>
              </a:spcAft>
            </a:pPr>
            <a:endParaRPr lang="ru-RU" sz="1600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 19 квітня 2020 замовник може застосовувати нецінові критерії закуповуючи будь що. 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Питому </a:t>
            </a:r>
            <a:r>
              <a:rPr lang="uk-UA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вагу кожного нецінового критерію та їхню кількість замовник визначатиме  самостійно. 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sz="1400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Загальна </a:t>
            </a: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питома вага нецінових критеріїв не може бути вищою ніж 30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%.</a:t>
            </a:r>
            <a:r>
              <a:rPr lang="uk-UA" sz="1200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8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7944" y="735921"/>
            <a:ext cx="7326085" cy="5698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Нецінові </a:t>
            </a:r>
            <a:r>
              <a:rPr lang="uk-UA" b="1" dirty="0" smtClean="0">
                <a:solidFill>
                  <a:srgbClr val="000000"/>
                </a:solidFill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критерії</a:t>
            </a:r>
            <a:endParaRPr lang="uk-UA" dirty="0" smtClean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endParaRPr lang="uk-UA" dirty="0">
              <a:solidFill>
                <a:srgbClr val="000000"/>
              </a:solidFill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+mn-lt"/>
              </a:rPr>
              <a:t>Вищенаведені вимоги до </a:t>
            </a:r>
            <a:r>
              <a:rPr lang="uk-UA" b="1" dirty="0" smtClean="0">
                <a:latin typeface="+mn-lt"/>
              </a:rPr>
              <a:t>екологічних характеристик </a:t>
            </a:r>
            <a:r>
              <a:rPr lang="uk-UA" dirty="0" smtClean="0">
                <a:latin typeface="+mn-lt"/>
              </a:rPr>
              <a:t>варто застосувати у якості нецінових критеріїв замість прямих вимог, у разі </a:t>
            </a:r>
            <a:r>
              <a:rPr lang="uk-UA" dirty="0">
                <a:latin typeface="+mn-lt"/>
              </a:rPr>
              <a:t>якщо замовник має намір встановити </a:t>
            </a:r>
            <a:r>
              <a:rPr lang="uk-UA" dirty="0" smtClean="0">
                <a:latin typeface="+mn-lt"/>
              </a:rPr>
              <a:t>такі критерії, </a:t>
            </a:r>
            <a:r>
              <a:rPr lang="uk-UA" dirty="0">
                <a:latin typeface="+mn-lt"/>
              </a:rPr>
              <a:t>але при цьому він не впевнений у тому що: </a:t>
            </a:r>
            <a:endParaRPr lang="uk-UA" dirty="0" smtClean="0">
              <a:latin typeface="+mn-lt"/>
            </a:endParaRP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а) чи є на українському ринку належні конкурентні умови на продукцію що відповідає встановленим вимогам</a:t>
            </a:r>
            <a:r>
              <a:rPr lang="uk-UA" dirty="0" smtClean="0">
                <a:latin typeface="+mn-lt"/>
              </a:rPr>
              <a:t>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б) ціна на таку продукцію (більша, менша чи така сама як середня ринкова) дозволить здійснити закупівлю в межах передбачених бюджетних видатків</a:t>
            </a:r>
            <a:r>
              <a:rPr lang="uk-UA" dirty="0" smtClean="0">
                <a:latin typeface="+mn-lt"/>
              </a:rPr>
              <a:t>;</a:t>
            </a:r>
          </a:p>
          <a:p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в) чи є постачальник такої продукції якій відповідатиме іншим критеріям технічних специфікації тощо.</a:t>
            </a:r>
            <a:endParaRPr lang="ru-RU" dirty="0">
              <a:latin typeface="+mn-lt"/>
            </a:endParaRPr>
          </a:p>
          <a:p>
            <a:pPr algn="just">
              <a:spcAft>
                <a:spcPts val="750"/>
              </a:spcAft>
            </a:pPr>
            <a:endParaRPr lang="ru-RU" dirty="0"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uk-UA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Aft>
                <a:spcPts val="1000"/>
              </a:spcAft>
            </a:pPr>
            <a:r>
              <a:rPr lang="uk-UA" sz="1200" dirty="0"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71" y="920978"/>
            <a:ext cx="3043869" cy="45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2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112" y="599105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uk-UA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Нецінові критерії</a:t>
            </a:r>
            <a:endParaRPr lang="uk-UA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634150"/>
            <a:ext cx="6096000" cy="32524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Приведена ціна = Ціна пропозиції / Коефіцієнт корекції (КК)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Формула розрахунку коефіцієнту корекції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КК = 1 + (F1 + F2 + ...+</a:t>
            </a:r>
            <a:r>
              <a:rPr lang="uk-UA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)/PV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де: КК - коефіцієнт корекції,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F1..Fn - значення кожного нецінового критерію, обраного постачальником,</a:t>
            </a:r>
            <a:endParaRPr lang="ru-RU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PV - вага критерію “Ціна”.</a:t>
            </a:r>
            <a:endParaRPr lang="ru-RU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5" y="248575"/>
            <a:ext cx="6825344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+mn-lt"/>
              </a:rPr>
              <a:t>Учасник торгів, якій подає пропозицію на суму 100 000 </a:t>
            </a:r>
            <a:r>
              <a:rPr lang="uk-UA" b="1" dirty="0" smtClean="0">
                <a:latin typeface="+mn-lt"/>
              </a:rPr>
              <a:t>грн і виконав усі вимоги нецінових критеріїв вагою 11%</a:t>
            </a:r>
          </a:p>
          <a:p>
            <a:endParaRPr lang="uk-UA" dirty="0">
              <a:latin typeface="+mn-lt"/>
            </a:endParaRPr>
          </a:p>
          <a:p>
            <a:r>
              <a:rPr lang="uk-UA" dirty="0">
                <a:latin typeface="+mn-lt"/>
              </a:rPr>
              <a:t>К</a:t>
            </a:r>
            <a:r>
              <a:rPr lang="uk-UA" dirty="0" smtClean="0">
                <a:latin typeface="+mn-lt"/>
              </a:rPr>
              <a:t>оефіцієнт </a:t>
            </a:r>
            <a:r>
              <a:rPr lang="uk-UA" dirty="0">
                <a:latin typeface="+mn-lt"/>
              </a:rPr>
              <a:t>корекції цієї пропозиції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КК = 1 + (</a:t>
            </a:r>
            <a:r>
              <a:rPr lang="uk-UA" dirty="0" smtClean="0">
                <a:latin typeface="+mn-lt"/>
              </a:rPr>
              <a:t>0,05 </a:t>
            </a:r>
            <a:r>
              <a:rPr lang="uk-UA" dirty="0">
                <a:latin typeface="+mn-lt"/>
              </a:rPr>
              <a:t>+ </a:t>
            </a:r>
            <a:r>
              <a:rPr lang="uk-UA" dirty="0" smtClean="0">
                <a:latin typeface="+mn-lt"/>
              </a:rPr>
              <a:t>0,05 </a:t>
            </a:r>
            <a:r>
              <a:rPr lang="uk-UA" dirty="0">
                <a:latin typeface="+mn-lt"/>
              </a:rPr>
              <a:t>+ </a:t>
            </a:r>
            <a:r>
              <a:rPr lang="uk-UA" dirty="0" smtClean="0">
                <a:latin typeface="+mn-lt"/>
              </a:rPr>
              <a:t>0,01) </a:t>
            </a:r>
            <a:r>
              <a:rPr lang="uk-UA" dirty="0">
                <a:latin typeface="+mn-lt"/>
              </a:rPr>
              <a:t>/ </a:t>
            </a:r>
            <a:r>
              <a:rPr lang="uk-UA" dirty="0" smtClean="0">
                <a:latin typeface="+mn-lt"/>
              </a:rPr>
              <a:t>0,89 </a:t>
            </a:r>
            <a:r>
              <a:rPr lang="uk-UA" dirty="0">
                <a:latin typeface="+mn-lt"/>
              </a:rPr>
              <a:t>= </a:t>
            </a:r>
            <a:r>
              <a:rPr lang="uk-UA" dirty="0" smtClean="0">
                <a:latin typeface="+mn-lt"/>
              </a:rPr>
              <a:t>1,</a:t>
            </a:r>
            <a:r>
              <a:rPr lang="ru-RU" dirty="0" smtClean="0">
                <a:latin typeface="+mn-lt"/>
              </a:rPr>
              <a:t>25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Тоді приведена ціна, з якою Постачальник буде брати участь в аукціоні, буде дорівнювати:</a:t>
            </a:r>
            <a:endParaRPr lang="ru-RU" dirty="0">
              <a:latin typeface="+mn-lt"/>
            </a:endParaRPr>
          </a:p>
          <a:p>
            <a:r>
              <a:rPr lang="uk-UA" dirty="0">
                <a:latin typeface="+mn-lt"/>
              </a:rPr>
              <a:t>100 000 </a:t>
            </a:r>
            <a:r>
              <a:rPr lang="uk-UA" dirty="0" smtClean="0">
                <a:latin typeface="+mn-lt"/>
              </a:rPr>
              <a:t>грн./ 1,25 </a:t>
            </a:r>
            <a:r>
              <a:rPr lang="uk-UA" dirty="0">
                <a:latin typeface="+mn-lt"/>
              </a:rPr>
              <a:t>= </a:t>
            </a:r>
            <a:r>
              <a:rPr lang="uk-UA" dirty="0" smtClean="0">
                <a:latin typeface="+mn-lt"/>
              </a:rPr>
              <a:t>80</a:t>
            </a:r>
            <a:r>
              <a:rPr lang="uk-UA" dirty="0">
                <a:latin typeface="+mn-lt"/>
              </a:rPr>
              <a:t> </a:t>
            </a:r>
            <a:r>
              <a:rPr lang="uk-UA" dirty="0" smtClean="0">
                <a:latin typeface="+mn-lt"/>
              </a:rPr>
              <a:t>000 </a:t>
            </a:r>
            <a:r>
              <a:rPr lang="uk-UA" dirty="0">
                <a:latin typeface="+mn-lt"/>
              </a:rPr>
              <a:t>грн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ru-RU" sz="1200" dirty="0">
              <a:latin typeface="+mn-lt"/>
            </a:endParaRPr>
          </a:p>
          <a:p>
            <a:r>
              <a:rPr lang="uk-UA" dirty="0">
                <a:latin typeface="+mn-lt"/>
              </a:rPr>
              <a:t>Тобто пропозиція в 100 000 грн. яка відповідає сумарному значенню нецінових критеріїв дорівнює 80 000 </a:t>
            </a:r>
            <a:r>
              <a:rPr lang="uk-UA" dirty="0" smtClean="0">
                <a:latin typeface="+mn-lt"/>
              </a:rPr>
              <a:t>грн</a:t>
            </a:r>
            <a:r>
              <a:rPr lang="uk-UA" dirty="0">
                <a:latin typeface="+mn-lt"/>
              </a:rPr>
              <a:t>. у конкурентному аукціоні відносно цінової пропозиції учасників які не відповідають вимогам нецінових критеріїв.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</p:txBody>
      </p:sp>
      <p:pic>
        <p:nvPicPr>
          <p:cNvPr id="56322" name="Picture 2" descr="Знак Зодиака Весы (Libra) 24.09–23.10 - Знаки Зодиака — характ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469147"/>
            <a:ext cx="4280685" cy="42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315" y="4004899"/>
            <a:ext cx="7184498" cy="1923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Важливо знати, що всі </a:t>
            </a:r>
            <a:r>
              <a:rPr lang="uk-UA" i="1" dirty="0">
                <a:latin typeface="+mn-lt"/>
              </a:rPr>
              <a:t>показники</a:t>
            </a:r>
            <a:r>
              <a:rPr lang="uk-UA" dirty="0">
                <a:latin typeface="+mn-lt"/>
              </a:rPr>
              <a:t> у грн. система </a:t>
            </a:r>
            <a:r>
              <a:rPr lang="uk-UA" dirty="0" err="1">
                <a:latin typeface="+mn-lt"/>
              </a:rPr>
              <a:t>ProZorro</a:t>
            </a:r>
            <a:r>
              <a:rPr lang="uk-UA" dirty="0">
                <a:latin typeface="+mn-lt"/>
              </a:rPr>
              <a:t>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розраховує </a:t>
            </a:r>
            <a:r>
              <a:rPr lang="uk-UA" dirty="0">
                <a:latin typeface="+mn-lt"/>
              </a:rPr>
              <a:t>автоматично.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  <a:p>
            <a:endParaRPr lang="uk-UA" sz="1100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Замовнику </a:t>
            </a:r>
            <a:r>
              <a:rPr lang="uk-UA" dirty="0">
                <a:latin typeface="+mn-lt"/>
              </a:rPr>
              <a:t>необхідно лише правильно заповнити форми при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оголошенні </a:t>
            </a:r>
            <a:r>
              <a:rPr lang="uk-UA" dirty="0">
                <a:latin typeface="+mn-lt"/>
              </a:rPr>
              <a:t>закупівлі та прописати нецінові критерії та їх значення </a:t>
            </a:r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в </a:t>
            </a:r>
            <a:r>
              <a:rPr lang="uk-UA" dirty="0">
                <a:latin typeface="+mn-lt"/>
              </a:rPr>
              <a:t>тендерній документації, решту зробить електронна система.</a:t>
            </a:r>
            <a:endParaRPr lang="ru-RU" dirty="0"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11813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45740" y="2255627"/>
            <a:ext cx="10559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>
                <a:latin typeface="+mn-lt"/>
              </a:rPr>
              <a:t>100 </a:t>
            </a:r>
            <a:r>
              <a:rPr lang="uk-UA" sz="1400" dirty="0" smtClean="0">
                <a:latin typeface="+mn-lt"/>
              </a:rPr>
              <a:t>000,00</a:t>
            </a:r>
            <a:endParaRPr lang="ru-RU" sz="1400" dirty="0"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13571" y="2178757"/>
            <a:ext cx="1197429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67999" y="2255627"/>
            <a:ext cx="10885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+mn-lt"/>
              </a:rPr>
              <a:t>80000,00</a:t>
            </a:r>
            <a:endParaRPr lang="ru-RU" sz="1400" dirty="0">
              <a:latin typeface="+mn-lt"/>
            </a:endParaRPr>
          </a:p>
        </p:txBody>
      </p:sp>
      <p:pic>
        <p:nvPicPr>
          <p:cNvPr id="56324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70" y="2322825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257" y="2322824"/>
            <a:ext cx="169061" cy="1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869" y="4826703"/>
            <a:ext cx="33337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9361" y="4068818"/>
            <a:ext cx="913596" cy="343231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0" y="181746"/>
            <a:ext cx="10637910" cy="60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857" y="4811485"/>
            <a:ext cx="1621699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2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493940"/>
            <a:ext cx="4067175" cy="81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356633"/>
            <a:ext cx="2600325" cy="281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00" y="1356633"/>
            <a:ext cx="2676525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388" y="1356633"/>
            <a:ext cx="2447925" cy="270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4420961"/>
            <a:ext cx="3657600" cy="64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731487"/>
            <a:ext cx="49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ЗЕЛЕНІ ПУБЛІЧНІ ЗАКУПІВЛІ. МОДУЛЬ 1-3.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399" y="5068661"/>
            <a:ext cx="1542372" cy="116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201" y="5068661"/>
            <a:ext cx="3376539" cy="1157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49" y="4625508"/>
            <a:ext cx="16097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2" y="0"/>
            <a:ext cx="10701867" cy="75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" y="205943"/>
            <a:ext cx="14573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2">
            <a:extLst>
              <a:ext uri="{FF2B5EF4-FFF2-40B4-BE49-F238E27FC236}">
                <a16:creationId xmlns="" xmlns:a16="http://schemas.microsoft.com/office/drawing/2014/main" id="{7B17DF2D-75CF-49CB-A5DE-9FB6C051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54288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>
            <a:extLst>
              <a:ext uri="{FF2B5EF4-FFF2-40B4-BE49-F238E27FC236}">
                <a16:creationId xmlns="" xmlns:a16="http://schemas.microsoft.com/office/drawing/2014/main" id="{47581019-2271-4A19-AD85-9925B99F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5527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>
            <a:extLst>
              <a:ext uri="{FF2B5EF4-FFF2-40B4-BE49-F238E27FC236}">
                <a16:creationId xmlns="" xmlns:a16="http://schemas.microsoft.com/office/drawing/2014/main" id="{81BBBF4C-A5D8-4617-A262-3A982474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2552700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>
            <a:extLst>
              <a:ext uri="{FF2B5EF4-FFF2-40B4-BE49-F238E27FC236}">
                <a16:creationId xmlns="" xmlns:a16="http://schemas.microsoft.com/office/drawing/2014/main" id="{80310867-E5CA-434F-A0C6-F014EB68F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565400"/>
            <a:ext cx="174783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>
            <a:extLst>
              <a:ext uri="{FF2B5EF4-FFF2-40B4-BE49-F238E27FC236}">
                <a16:creationId xmlns="" xmlns:a16="http://schemas.microsoft.com/office/drawing/2014/main" id="{D4CE0981-47EF-424A-8672-60F504278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565400"/>
            <a:ext cx="17494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>
            <a:extLst>
              <a:ext uri="{FF2B5EF4-FFF2-40B4-BE49-F238E27FC236}">
                <a16:creationId xmlns="" xmlns:a16="http://schemas.microsoft.com/office/drawing/2014/main" id="{364BC0FA-6376-4C95-93C9-67ECEDC5C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38" y="2565400"/>
            <a:ext cx="17478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>
            <a:extLst>
              <a:ext uri="{FF2B5EF4-FFF2-40B4-BE49-F238E27FC236}">
                <a16:creationId xmlns="" xmlns:a16="http://schemas.microsoft.com/office/drawing/2014/main" id="{A793D17B-F832-4569-AECE-ECF6D648D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9">
            <a:extLst>
              <a:ext uri="{FF2B5EF4-FFF2-40B4-BE49-F238E27FC236}">
                <a16:creationId xmlns="" xmlns:a16="http://schemas.microsoft.com/office/drawing/2014/main" id="{C43FBF94-3966-46B7-BEAD-BCA0BEA5D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702175"/>
            <a:ext cx="17462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>
            <a:extLst>
              <a:ext uri="{FF2B5EF4-FFF2-40B4-BE49-F238E27FC236}">
                <a16:creationId xmlns="" xmlns:a16="http://schemas.microsoft.com/office/drawing/2014/main" id="{58CF8B0A-04B2-46C0-956D-AD531B7EC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711700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>
            <a:extLst>
              <a:ext uri="{FF2B5EF4-FFF2-40B4-BE49-F238E27FC236}">
                <a16:creationId xmlns="" xmlns:a16="http://schemas.microsoft.com/office/drawing/2014/main" id="{0009AB65-2FA5-4394-BAC2-EBA20439AA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75" y="46990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0">
            <a:extLst>
              <a:ext uri="{FF2B5EF4-FFF2-40B4-BE49-F238E27FC236}">
                <a16:creationId xmlns="" xmlns:a16="http://schemas.microsoft.com/office/drawing/2014/main" id="{F25D1678-B51F-417E-9542-C26CF8B09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714875"/>
            <a:ext cx="17478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1">
            <a:extLst>
              <a:ext uri="{FF2B5EF4-FFF2-40B4-BE49-F238E27FC236}">
                <a16:creationId xmlns="" xmlns:a16="http://schemas.microsoft.com/office/drawing/2014/main" id="{3DBED3E1-7C12-4A99-A08B-0A66D50C26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6">
            <a:extLst>
              <a:ext uri="{FF2B5EF4-FFF2-40B4-BE49-F238E27FC236}">
                <a16:creationId xmlns="" xmlns:a16="http://schemas.microsoft.com/office/drawing/2014/main" id="{C551033E-E906-48BA-9DA1-8E67A6DE4D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17513"/>
            <a:ext cx="17510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7">
            <a:extLst>
              <a:ext uri="{FF2B5EF4-FFF2-40B4-BE49-F238E27FC236}">
                <a16:creationId xmlns="" xmlns:a16="http://schemas.microsoft.com/office/drawing/2014/main" id="{81E79889-8E95-4A88-9EB8-4D65CE29D7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27038"/>
            <a:ext cx="17494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8">
            <a:extLst>
              <a:ext uri="{FF2B5EF4-FFF2-40B4-BE49-F238E27FC236}">
                <a16:creationId xmlns="" xmlns:a16="http://schemas.microsoft.com/office/drawing/2014/main" id="{60F370E0-6454-4CBA-8C84-7AECC14D28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06400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9">
            <a:extLst>
              <a:ext uri="{FF2B5EF4-FFF2-40B4-BE49-F238E27FC236}">
                <a16:creationId xmlns="" xmlns:a16="http://schemas.microsoft.com/office/drawing/2014/main" id="{D58E0F6C-7419-4052-8389-A81E084D6A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17513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10">
            <a:extLst>
              <a:ext uri="{FF2B5EF4-FFF2-40B4-BE49-F238E27FC236}">
                <a16:creationId xmlns="" xmlns:a16="http://schemas.microsoft.com/office/drawing/2014/main" id="{53B4EC93-DECD-4A98-A91A-FBEF91BD06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20688"/>
            <a:ext cx="1749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11">
            <a:extLst>
              <a:ext uri="{FF2B5EF4-FFF2-40B4-BE49-F238E27FC236}">
                <a16:creationId xmlns="" xmlns:a16="http://schemas.microsoft.com/office/drawing/2014/main" id="{253E4574-5BC7-4E24-BE14-B8C38DAE0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17513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4606" y="4754683"/>
            <a:ext cx="1583532" cy="15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0698"/>
            <a:ext cx="10515600" cy="689016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+mn-lt"/>
              </a:rPr>
              <a:t>ТЕРМІНИ  ТА  ВИЗНАЧЕННЯ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1478"/>
            <a:ext cx="10515600" cy="481599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екологічна характеристика продукції </a:t>
            </a:r>
            <a:r>
              <a:rPr lang="uk-UA" i="1" dirty="0" smtClean="0"/>
              <a:t>(</a:t>
            </a:r>
            <a:r>
              <a:rPr lang="en-US" i="1" dirty="0" smtClean="0"/>
              <a:t>ecological </a:t>
            </a:r>
            <a:r>
              <a:rPr lang="en-US" i="1" dirty="0"/>
              <a:t>characteristics of </a:t>
            </a:r>
            <a:r>
              <a:rPr lang="en-US" i="1" dirty="0" smtClean="0"/>
              <a:t>products</a:t>
            </a:r>
            <a:r>
              <a:rPr lang="uk-UA" i="1" dirty="0" smtClean="0"/>
              <a:t>)</a:t>
            </a:r>
          </a:p>
          <a:p>
            <a:pPr marL="0" indent="0">
              <a:buNone/>
            </a:pPr>
            <a:r>
              <a:rPr lang="uk-UA" dirty="0" smtClean="0"/>
              <a:t>Елемент продукції якій пов’язаний з впливами на стан довкілля і здоров'я людини протягом життєвого циклу.  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b="1" dirty="0">
                <a:ea typeface="Times New Roman" panose="02020603050405020304" pitchFamily="18" charset="0"/>
              </a:rPr>
              <a:t>вплив на довкілля </a:t>
            </a:r>
            <a:r>
              <a:rPr lang="uk-UA" dirty="0">
                <a:ea typeface="Times New Roman" panose="02020603050405020304" pitchFamily="18" charset="0"/>
              </a:rPr>
              <a:t>(</a:t>
            </a:r>
            <a:r>
              <a:rPr lang="uk-UA" i="1" dirty="0" err="1">
                <a:ea typeface="Times New Roman" panose="02020603050405020304" pitchFamily="18" charset="0"/>
              </a:rPr>
              <a:t>environmental</a:t>
            </a:r>
            <a:r>
              <a:rPr lang="uk-UA" i="1" dirty="0">
                <a:ea typeface="Times New Roman" panose="02020603050405020304" pitchFamily="18" charset="0"/>
              </a:rPr>
              <a:t> </a:t>
            </a:r>
            <a:r>
              <a:rPr lang="uk-UA" i="1" dirty="0" err="1">
                <a:ea typeface="Times New Roman" panose="02020603050405020304" pitchFamily="18" charset="0"/>
              </a:rPr>
              <a:t>impact</a:t>
            </a:r>
            <a:r>
              <a:rPr lang="uk-UA" dirty="0">
                <a:ea typeface="Times New Roman" panose="02020603050405020304" pitchFamily="18" charset="0"/>
              </a:rPr>
              <a:t>)</a:t>
            </a:r>
            <a:endParaRPr lang="ru-RU" dirty="0"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uk-UA" dirty="0">
                <a:ea typeface="Times New Roman" panose="02020603050405020304" pitchFamily="18" charset="0"/>
              </a:rPr>
              <a:t>Будь-яка зміна в довкіллі, несприятлива чи сприятлива, яку цілком або частково спричинено діяльністю чи </a:t>
            </a:r>
            <a:r>
              <a:rPr lang="uk-UA" dirty="0" smtClean="0">
                <a:ea typeface="Times New Roman" panose="02020603050405020304" pitchFamily="18" charset="0"/>
              </a:rPr>
              <a:t>продукцією.</a:t>
            </a:r>
            <a:endParaRPr lang="uk-UA" b="1" dirty="0" smtClean="0"/>
          </a:p>
          <a:p>
            <a:endParaRPr lang="uk-UA" sz="2000" b="1" dirty="0"/>
          </a:p>
          <a:p>
            <a:pPr marL="0" indent="0">
              <a:buNone/>
            </a:pPr>
            <a:r>
              <a:rPr lang="uk-UA" b="1" dirty="0"/>
              <a:t>екологічне твердження </a:t>
            </a:r>
            <a:r>
              <a:rPr lang="uk-UA" dirty="0"/>
              <a:t>(</a:t>
            </a:r>
            <a:r>
              <a:rPr lang="uk-UA" i="1" dirty="0" err="1"/>
              <a:t>environmental</a:t>
            </a:r>
            <a:r>
              <a:rPr lang="uk-UA" i="1" dirty="0"/>
              <a:t> </a:t>
            </a:r>
            <a:r>
              <a:rPr lang="uk-UA" i="1" dirty="0" err="1"/>
              <a:t>claim</a:t>
            </a:r>
            <a:r>
              <a:rPr lang="uk-UA" dirty="0"/>
              <a:t>)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Формулювання яке визначає певну екологічну характеристику  </a:t>
            </a:r>
            <a:r>
              <a:rPr lang="uk-UA" dirty="0"/>
              <a:t>продукції, </a:t>
            </a:r>
            <a:r>
              <a:rPr lang="uk-UA" dirty="0" smtClean="0"/>
              <a:t>її складника або </a:t>
            </a:r>
            <a:r>
              <a:rPr lang="uk-UA" dirty="0" err="1"/>
              <a:t>паковання</a:t>
            </a:r>
            <a:r>
              <a:rPr lang="uk-UA" dirty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0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48344" y="537290"/>
            <a:ext cx="11471650" cy="427751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СПРИЯННЯ РОЗВИТКУ ЦИРКУЛЯРНОЇ ЕКОНОМІКИ ТА ЗЕЛЕНИХ РИНКІВ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3" y="1222208"/>
            <a:ext cx="6924675" cy="5010150"/>
          </a:xfrm>
          <a:prstGeom prst="rect">
            <a:avLst/>
          </a:prstGeom>
        </p:spPr>
      </p:pic>
      <p:pic>
        <p:nvPicPr>
          <p:cNvPr id="44036" name="Picture 4" descr="http://cpis.org.ua/wp-content/uploads/2020/01/EGD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9" y="3280051"/>
            <a:ext cx="3577949" cy="3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Ціль 8. Сприяння поступальному, всеохоплюючому та сталом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23" y="1222208"/>
            <a:ext cx="1690460" cy="16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Ціль 13. Вжиття невідкладних заходів щодо боротьби зі зміно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70">
            <a:off x="9891610" y="2154717"/>
            <a:ext cx="1637184" cy="1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іль 12. Забезпечення переходу до раціональних моделей споживання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59">
            <a:off x="7114016" y="2250572"/>
            <a:ext cx="1555711" cy="15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10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84" y="438676"/>
            <a:ext cx="6596127" cy="2395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9225" y="3260398"/>
            <a:ext cx="409302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n-lt"/>
                <a:ea typeface="Calibri" panose="020F0502020204030204" pitchFamily="34" charset="0"/>
              </a:rPr>
              <a:t>ДЯКУЮ ЗА УВАГУ !!!</a:t>
            </a:r>
            <a:endParaRPr lang="ru-RU" sz="32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9225" y="4072553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74" y="5489726"/>
            <a:ext cx="2373085" cy="682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41" y="5636710"/>
            <a:ext cx="1895475" cy="533400"/>
          </a:xfrm>
          <a:prstGeom prst="rect">
            <a:avLst/>
          </a:prstGeom>
        </p:spPr>
      </p:pic>
      <p:pic>
        <p:nvPicPr>
          <p:cNvPr id="11" name="Picture 15" descr="ДЕА_лог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92" y="5201209"/>
            <a:ext cx="961437" cy="9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2" y="5420075"/>
            <a:ext cx="1727822" cy="7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Waste Air &amp; Gas Management — міжнародна виставка технологій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17" y="5647455"/>
            <a:ext cx="2476494" cy="4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017" y="1497020"/>
            <a:ext cx="1823357" cy="1763378"/>
          </a:xfrm>
          <a:prstGeom prst="rect">
            <a:avLst/>
          </a:prstGeom>
        </p:spPr>
      </p:pic>
      <p:pic>
        <p:nvPicPr>
          <p:cNvPr id="13" name="Picture 6" descr="Нет описания фото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5" y="4837935"/>
            <a:ext cx="1672826" cy="15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6305"/>
            <a:ext cx="10515600" cy="1325563"/>
          </a:xfrm>
        </p:spPr>
        <p:txBody>
          <a:bodyPr/>
          <a:lstStyle/>
          <a:p>
            <a:r>
              <a:rPr lang="uk-UA" sz="2200" b="1" dirty="0" smtClean="0">
                <a:latin typeface="+mn-lt"/>
              </a:rPr>
              <a:t>Пункт 5 статті 23 Закону про публічні закупівлі</a:t>
            </a:r>
            <a:endParaRPr lang="ru-RU" sz="2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477023"/>
            <a:ext cx="1031535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які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маркування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3201969"/>
            <a:ext cx="1079204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Маркування, протоколи випробувань та сертифікати повинні бути видані </a:t>
            </a:r>
            <a:r>
              <a:rPr lang="uk-UA" sz="2200" b="1" dirty="0" smtClean="0">
                <a:latin typeface="+mn-lt"/>
              </a:rPr>
              <a:t>органами з оцінки відповідності, компетентність яких підтверджена шляхом акредитації </a:t>
            </a:r>
          </a:p>
          <a:p>
            <a:r>
              <a:rPr lang="uk-UA" sz="2200" dirty="0" smtClean="0">
                <a:latin typeface="+mn-lt"/>
              </a:rPr>
              <a:t>або іншим способом, визначеним законодавством.</a:t>
            </a:r>
            <a:endParaRPr lang="uk-UA" sz="22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56132"/>
            <a:ext cx="1514475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1175" y="4993581"/>
            <a:ext cx="6375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>
                <a:latin typeface="+mn-lt"/>
              </a:rPr>
              <a:t>Закон України </a:t>
            </a:r>
          </a:p>
          <a:p>
            <a:r>
              <a:rPr lang="uk-UA" sz="2200" b="1" dirty="0" smtClean="0">
                <a:latin typeface="+mn-lt"/>
              </a:rPr>
              <a:t>«Про акредитацію органів з оцінки відповідності»</a:t>
            </a:r>
            <a:endParaRPr lang="ru-RU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4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219" y="390504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Компетентність органів з оцінки відповідності може бути підтверджена шляхом АКРЕДИТАЦІЇ</a:t>
            </a:r>
          </a:p>
          <a:p>
            <a:endParaRPr lang="uk-UA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4219" y="817477"/>
            <a:ext cx="99523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а) в Національному агентстві акредитації України;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б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) в зарубіжних органах акредитації – акредитованих у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IAF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в) і призначення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відповідно до вимог технічних регламентів згідно з законодавством про технічне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регулювання (у разі якщо орган підтверджує відповідність технічним регламентам);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г) внесенням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до реєстру таких органів у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разі, якщо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це передбачено окремим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Законом що регулює окрему сферу  (наприклад, органічне виробництво).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4219" y="2795449"/>
            <a:ext cx="10030044" cy="33855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MS Mincho" panose="02020609040205080304" pitchFamily="49" charset="-128"/>
              </a:rPr>
              <a:t>За Законом – 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АКРЕДИТАЦІЯ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 є засвідчення 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національним органом України з акредитації того, що </a:t>
            </a:r>
            <a:r>
              <a:rPr lang="uk-UA" b="1" dirty="0">
                <a:latin typeface="+mn-lt"/>
                <a:ea typeface="MS Mincho" panose="02020609040205080304" pitchFamily="49" charset="-128"/>
              </a:rPr>
              <a:t>орган з оцінки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відповідності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відповідає вимогам національних стандартів, гармонізованих з відповідними міжнародними та європейськими стандартами або вимогам міжнародних чи європейських стандартів, та у разі необхідності будь-яким додатковим вимогам щодо акредитації у відповідних сферах для провадження визначеної діяльності з оцінки відповідності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.</a:t>
            </a:r>
          </a:p>
          <a:p>
            <a:pPr indent="571500" algn="just">
              <a:spcAft>
                <a:spcPts val="0"/>
              </a:spcAft>
            </a:pPr>
            <a:endParaRPr lang="ru-RU" sz="1600" dirty="0">
              <a:latin typeface="+mn-lt"/>
              <a:ea typeface="MS Mincho" panose="02020609040205080304" pitchFamily="49" charset="-128"/>
            </a:endParaRPr>
          </a:p>
          <a:p>
            <a:pPr indent="571500" algn="just">
              <a:spcAft>
                <a:spcPts val="0"/>
              </a:spcAft>
            </a:pPr>
            <a:r>
              <a:rPr lang="uk-UA" b="1" dirty="0" smtClean="0">
                <a:latin typeface="+mn-lt"/>
                <a:ea typeface="NSimSun" panose="02010609030101010101" pitchFamily="49" charset="-122"/>
                <a:cs typeface="Liberation Mono"/>
              </a:rPr>
              <a:t>МЕТОЮ АКРЕДИТАЦІЇ </a:t>
            </a: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є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: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єдиної технічної політики у сфері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довіри споживачів до діяльності з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створення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умов для взаємного визнання результатів діяльності акредитованих органів на міжнародному рівні;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усунення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технічних бар'єрів у торгівлі.</a:t>
            </a:r>
            <a:endParaRPr lang="ru-RU" sz="1100" dirty="0">
              <a:effectLst/>
              <a:latin typeface="+mn-lt"/>
              <a:ea typeface="NSimSun" panose="02010609030101010101" pitchFamily="49" charset="-122"/>
              <a:cs typeface="Liberation Mono"/>
            </a:endParaRPr>
          </a:p>
        </p:txBody>
      </p:sp>
    </p:spTree>
    <p:extLst>
      <p:ext uri="{BB962C8B-B14F-4D97-AF65-F5344CB8AC3E}">
        <p14:creationId xmlns:p14="http://schemas.microsoft.com/office/powerpoint/2010/main" val="11119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1" y="231509"/>
            <a:ext cx="4436765" cy="6446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090" y="83157"/>
            <a:ext cx="4787053" cy="67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61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19416</TotalTime>
  <Words>4559</Words>
  <Application>Microsoft Office PowerPoint</Application>
  <PresentationFormat>Широкоэкранный</PresentationFormat>
  <Paragraphs>508</Paragraphs>
  <Slides>61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3" baseType="lpstr">
      <vt:lpstr>MS Mincho</vt:lpstr>
      <vt:lpstr>NSimSun</vt:lpstr>
      <vt:lpstr>SimSun</vt:lpstr>
      <vt:lpstr>Arial</vt:lpstr>
      <vt:lpstr>Calibri</vt:lpstr>
      <vt:lpstr>Calibri Light</vt:lpstr>
      <vt:lpstr>Liberation Mono</vt:lpstr>
      <vt:lpstr>Mangal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ТЕРМІНИ  ТА  ВИЗНАЧЕННЯ</vt:lpstr>
      <vt:lpstr>Пункт 5 статті 23 Закону про публічні закупівлі</vt:lpstr>
      <vt:lpstr>Презентация PowerPoint</vt:lpstr>
      <vt:lpstr>Презентация PowerPoint</vt:lpstr>
      <vt:lpstr>Національне агентство з акредитації України</vt:lpstr>
      <vt:lpstr>Презентация PowerPoint</vt:lpstr>
      <vt:lpstr>Презентация PowerPoint</vt:lpstr>
      <vt:lpstr> Натуральні – Бавовна  </vt:lpstr>
      <vt:lpstr> Натуральні – Льон    </vt:lpstr>
      <vt:lpstr> Натуральні – Вовна  </vt:lpstr>
      <vt:lpstr> Натуральні – Шовк</vt:lpstr>
      <vt:lpstr> Штучні – Віскоза</vt:lpstr>
      <vt:lpstr> Змішані – Віскоза/бавовна</vt:lpstr>
      <vt:lpstr> Штучні – Акрил</vt:lpstr>
      <vt:lpstr> Штучні – Нейлон</vt:lpstr>
      <vt:lpstr> Штучні – Поліестер </vt:lpstr>
      <vt:lpstr> Змішані – Поліестер/бавовна </vt:lpstr>
      <vt:lpstr> Змішані – Поліестер/вовна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зі сталого споживання</dc:title>
  <dc:creator>1</dc:creator>
  <cp:lastModifiedBy>HP</cp:lastModifiedBy>
  <cp:revision>507</cp:revision>
  <cp:lastPrinted>2019-11-06T15:47:36Z</cp:lastPrinted>
  <dcterms:created xsi:type="dcterms:W3CDTF">2018-11-20T15:59:25Z</dcterms:created>
  <dcterms:modified xsi:type="dcterms:W3CDTF">2020-07-26T09:55:21Z</dcterms:modified>
</cp:coreProperties>
</file>